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479" r:id="rId2"/>
    <p:sldId id="481" r:id="rId3"/>
    <p:sldId id="478" r:id="rId4"/>
    <p:sldId id="480" r:id="rId5"/>
    <p:sldId id="295" r:id="rId6"/>
    <p:sldId id="296" r:id="rId7"/>
    <p:sldId id="328" r:id="rId8"/>
    <p:sldId id="474" r:id="rId9"/>
    <p:sldId id="434" r:id="rId10"/>
    <p:sldId id="436" r:id="rId11"/>
    <p:sldId id="438" r:id="rId12"/>
    <p:sldId id="439" r:id="rId13"/>
    <p:sldId id="440" r:id="rId14"/>
    <p:sldId id="441" r:id="rId15"/>
    <p:sldId id="442" r:id="rId16"/>
    <p:sldId id="443" r:id="rId17"/>
    <p:sldId id="444" r:id="rId18"/>
    <p:sldId id="445" r:id="rId19"/>
    <p:sldId id="446" r:id="rId20"/>
    <p:sldId id="448" r:id="rId21"/>
    <p:sldId id="449" r:id="rId22"/>
    <p:sldId id="450" r:id="rId23"/>
    <p:sldId id="451" r:id="rId24"/>
    <p:sldId id="452" r:id="rId25"/>
    <p:sldId id="453" r:id="rId26"/>
    <p:sldId id="455" r:id="rId27"/>
    <p:sldId id="456" r:id="rId28"/>
    <p:sldId id="457" r:id="rId29"/>
    <p:sldId id="458" r:id="rId30"/>
    <p:sldId id="460" r:id="rId31"/>
    <p:sldId id="462" r:id="rId32"/>
    <p:sldId id="297" r:id="rId33"/>
    <p:sldId id="432" r:id="rId34"/>
    <p:sldId id="298" r:id="rId35"/>
    <p:sldId id="299" r:id="rId36"/>
    <p:sldId id="300" r:id="rId37"/>
    <p:sldId id="301" r:id="rId38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9F19D8FA-5B25-485B-B9C2-AE4E6F0B64B9}" type="datetimeFigureOut">
              <a:rPr lang="en-US"/>
              <a:pPr>
                <a:defRPr/>
              </a:pPr>
              <a:t>11/17/2022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3F95298F-AAFE-4D4C-BBA7-813E8AEE06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573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2E3A8-EC1E-417C-AEC0-D6583DD3590C}" type="datetimeFigureOut">
              <a:rPr lang="en-US"/>
              <a:pPr>
                <a:defRPr/>
              </a:pPr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0504E5-D8A7-470B-9088-5CE4803918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8CFA84-05CE-4E5E-A08C-57AC9ECC90D1}" type="datetimeFigureOut">
              <a:rPr lang="en-US"/>
              <a:pPr>
                <a:defRPr/>
              </a:pPr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B9ACEF-1A76-44AA-9760-ADCA763144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D166B-7E83-4C3C-B843-C5BF5DF289A5}" type="datetimeFigureOut">
              <a:rPr lang="en-US"/>
              <a:pPr>
                <a:defRPr/>
              </a:pPr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69CD5-535C-41F9-8CC6-EBB17DA2DE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85950"/>
            <a:ext cx="4021667" cy="4171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14334" y="1885950"/>
            <a:ext cx="4021667" cy="417195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731000" y="622935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094B60D-AA88-403E-8C52-84DF5268491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4800" y="61722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Intro to Hi Performance SEM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150C18-D6B9-4E9F-8BE7-63F38001F6EB}" type="datetimeFigureOut">
              <a:rPr lang="en-US"/>
              <a:pPr>
                <a:defRPr/>
              </a:pPr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816C6-B46A-48A3-ACAD-480F201F32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BEE19-CD27-4029-82ED-8E60214B55B5}" type="datetimeFigureOut">
              <a:rPr lang="en-US"/>
              <a:pPr>
                <a:defRPr/>
              </a:pPr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36561F-2E5E-4E12-8A83-F8DA780A53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14AAEA-03D2-484D-8080-46F62C75B291}" type="datetimeFigureOut">
              <a:rPr lang="en-US"/>
              <a:pPr>
                <a:defRPr/>
              </a:pPr>
              <a:t>11/17/2022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82397D-4278-4301-AC27-EB6007A02E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94004B-DFA5-4F5D-BBBF-F9CC7076A5EC}" type="datetimeFigureOut">
              <a:rPr lang="en-US"/>
              <a:pPr>
                <a:defRPr/>
              </a:pPr>
              <a:t>11/17/2022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839DF-FAE2-4000-B516-8D04EBE8A8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DD901F-DCB0-4D90-AD2C-A6953E893EF0}" type="datetimeFigureOut">
              <a:rPr lang="en-US"/>
              <a:pPr>
                <a:defRPr/>
              </a:pPr>
              <a:t>11/17/2022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5716FD-F145-4DFB-B7E8-C246B674D3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B2472-1A34-4355-89D8-567082A379A8}" type="datetimeFigureOut">
              <a:rPr lang="en-US"/>
              <a:pPr>
                <a:defRPr/>
              </a:pPr>
              <a:t>11/17/2022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251E36-3AB1-431F-A931-6A52912561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C833FD-26AE-47E7-A857-9DB75AE220A3}" type="datetimeFigureOut">
              <a:rPr lang="en-US"/>
              <a:pPr>
                <a:defRPr/>
              </a:pPr>
              <a:t>11/17/2022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E6E79-480C-4C70-BCF3-EF7ADF3465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17C6BF-27B1-4864-839A-03CC78776F12}" type="datetimeFigureOut">
              <a:rPr lang="en-US"/>
              <a:pPr>
                <a:defRPr/>
              </a:pPr>
              <a:t>11/17/2022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4D09F0-076F-4B7A-BB5E-D5D079724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D3C2A37-DFB3-43B1-93F1-C0ADC6B40C3F}" type="datetimeFigureOut">
              <a:rPr lang="en-US"/>
              <a:pPr>
                <a:defRPr/>
              </a:pPr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0F473C3-70DF-4FAA-BD39-481539829F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7.bin"/><Relationship Id="rId4" Type="http://schemas.openxmlformats.org/officeDocument/2006/relationships/image" Target="../media/image7.png"/><Relationship Id="rId9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D218D809-D0E8-4B69-8482-F2AB3772B1BB}" type="datetime2">
              <a:rPr lang="en-US" smtClean="0"/>
              <a:pPr/>
              <a:t>Thursday, November 17, 2022</a:t>
            </a:fld>
            <a:endParaRPr lang="en-US" smtClean="0"/>
          </a:p>
        </p:txBody>
      </p:sp>
      <p:sp>
        <p:nvSpPr>
          <p:cNvPr id="11059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3E6497A-06A3-458D-948C-E03D1D3D7562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110596" name="Rectangle 6"/>
          <p:cNvSpPr>
            <a:spLocks noChangeArrowheads="1"/>
          </p:cNvSpPr>
          <p:nvPr/>
        </p:nvSpPr>
        <p:spPr bwMode="auto">
          <a:xfrm>
            <a:off x="0" y="3103563"/>
            <a:ext cx="18473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0597" name="TextBox 3"/>
          <p:cNvSpPr txBox="1">
            <a:spLocks noChangeArrowheads="1"/>
          </p:cNvSpPr>
          <p:nvPr/>
        </p:nvSpPr>
        <p:spPr bwMode="auto">
          <a:xfrm>
            <a:off x="1828800" y="-76200"/>
            <a:ext cx="637225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dirty="0"/>
              <a:t>Review of previous classes</a:t>
            </a:r>
          </a:p>
        </p:txBody>
      </p:sp>
      <p:sp>
        <p:nvSpPr>
          <p:cNvPr id="110598" name="Rectangle 4"/>
          <p:cNvSpPr>
            <a:spLocks noChangeArrowheads="1"/>
          </p:cNvSpPr>
          <p:nvPr/>
        </p:nvSpPr>
        <p:spPr bwMode="auto">
          <a:xfrm>
            <a:off x="-23446" y="685800"/>
            <a:ext cx="4290646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400" dirty="0"/>
              <a:t>1. Nanotechnology in upward motion: next future of science and technology is nanotechnology</a:t>
            </a:r>
          </a:p>
          <a:p>
            <a:pPr algn="l"/>
            <a:r>
              <a:rPr lang="en-US" sz="1400" dirty="0"/>
              <a:t>2. Constructive - Destructive interference by thin films</a:t>
            </a:r>
          </a:p>
          <a:p>
            <a:pPr algn="l"/>
            <a:r>
              <a:rPr lang="en-US" sz="1400" dirty="0"/>
              <a:t>3. Non-Reflective Surfaces</a:t>
            </a:r>
          </a:p>
          <a:p>
            <a:pPr algn="l"/>
            <a:r>
              <a:rPr lang="en-US" sz="1400" dirty="0"/>
              <a:t>4. Super-Hydro-</a:t>
            </a:r>
            <a:r>
              <a:rPr lang="en-US" sz="1400" dirty="0" err="1"/>
              <a:t>Phobicity</a:t>
            </a:r>
            <a:endParaRPr lang="en-US" sz="1400" dirty="0"/>
          </a:p>
          <a:p>
            <a:pPr algn="l"/>
            <a:r>
              <a:rPr lang="en-US" sz="1400" dirty="0"/>
              <a:t>5. Self-Cleaning</a:t>
            </a:r>
          </a:p>
        </p:txBody>
      </p:sp>
      <p:sp>
        <p:nvSpPr>
          <p:cNvPr id="110599" name="TextBox 5"/>
          <p:cNvSpPr txBox="1">
            <a:spLocks noChangeArrowheads="1"/>
          </p:cNvSpPr>
          <p:nvPr/>
        </p:nvSpPr>
        <p:spPr bwMode="auto">
          <a:xfrm>
            <a:off x="4140707" y="604897"/>
            <a:ext cx="5003293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742950" indent="-742950" algn="l">
              <a:buFontTx/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Nano</a:t>
            </a:r>
            <a:r>
              <a:rPr lang="en-US" sz="1400" dirty="0">
                <a:solidFill>
                  <a:srgbClr val="FF0000"/>
                </a:solidFill>
              </a:rPr>
              <a:t> in </a:t>
            </a:r>
            <a:r>
              <a:rPr lang="en-US" sz="1400" dirty="0" err="1">
                <a:solidFill>
                  <a:srgbClr val="FF0000"/>
                </a:solidFill>
              </a:rPr>
              <a:t>Histroy</a:t>
            </a:r>
            <a:endParaRPr lang="en-US" sz="1400" dirty="0">
              <a:solidFill>
                <a:srgbClr val="FF0000"/>
              </a:solidFill>
            </a:endParaRPr>
          </a:p>
          <a:p>
            <a:pPr marL="742950" indent="-742950" algn="l">
              <a:buFontTx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The Localized Surface Plasmon Resonance</a:t>
            </a:r>
          </a:p>
          <a:p>
            <a:pPr marL="742950" indent="-742950" algn="l">
              <a:buFontTx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DICHROISM</a:t>
            </a:r>
          </a:p>
          <a:p>
            <a:pPr marL="742950" indent="-742950" algn="l">
              <a:buFontTx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Development of </a:t>
            </a:r>
            <a:r>
              <a:rPr lang="en-US" sz="1400" dirty="0" err="1">
                <a:solidFill>
                  <a:srgbClr val="FF0000"/>
                </a:solidFill>
              </a:rPr>
              <a:t>nanoscience</a:t>
            </a:r>
            <a:r>
              <a:rPr lang="en-US" sz="1400" dirty="0">
                <a:solidFill>
                  <a:srgbClr val="FF0000"/>
                </a:solidFill>
              </a:rPr>
              <a:t> and technology</a:t>
            </a:r>
          </a:p>
          <a:p>
            <a:pPr marL="742950" indent="-742950" algn="l">
              <a:buFontTx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Diversity of </a:t>
            </a:r>
            <a:r>
              <a:rPr lang="en-US" sz="1400" dirty="0" err="1">
                <a:solidFill>
                  <a:srgbClr val="FF0000"/>
                </a:solidFill>
              </a:rPr>
              <a:t>nano</a:t>
            </a:r>
            <a:r>
              <a:rPr lang="en-US" sz="1400" dirty="0">
                <a:solidFill>
                  <a:srgbClr val="FF0000"/>
                </a:solidFill>
              </a:rPr>
              <a:t> field</a:t>
            </a:r>
          </a:p>
          <a:p>
            <a:pPr marL="742950" indent="-742950" algn="l">
              <a:buFontTx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Surface to volume atoms of </a:t>
            </a:r>
            <a:r>
              <a:rPr lang="en-US" sz="1400" dirty="0" err="1">
                <a:solidFill>
                  <a:srgbClr val="FF0000"/>
                </a:solidFill>
              </a:rPr>
              <a:t>Cuboctahedral</a:t>
            </a:r>
            <a:r>
              <a:rPr lang="en-US" sz="1400" dirty="0">
                <a:solidFill>
                  <a:srgbClr val="FF0000"/>
                </a:solidFill>
              </a:rPr>
              <a:t> system</a:t>
            </a:r>
          </a:p>
          <a:p>
            <a:pPr marL="742950" indent="-742950" algn="l">
              <a:buFontTx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M(K) = (1/3)*(10K</a:t>
            </a:r>
            <a:r>
              <a:rPr lang="en-US" sz="1400" baseline="30000" dirty="0">
                <a:solidFill>
                  <a:srgbClr val="FF0000"/>
                </a:solidFill>
              </a:rPr>
              <a:t>3</a:t>
            </a:r>
            <a:r>
              <a:rPr lang="en-US" sz="1400" dirty="0">
                <a:solidFill>
                  <a:srgbClr val="FF0000"/>
                </a:solidFill>
              </a:rPr>
              <a:t>+15K</a:t>
            </a:r>
            <a:r>
              <a:rPr lang="en-US" sz="1400" baseline="30000" dirty="0">
                <a:solidFill>
                  <a:srgbClr val="FF0000"/>
                </a:solidFill>
              </a:rPr>
              <a:t>2</a:t>
            </a:r>
            <a:r>
              <a:rPr lang="en-US" sz="1400" dirty="0">
                <a:solidFill>
                  <a:srgbClr val="FF0000"/>
                </a:solidFill>
              </a:rPr>
              <a:t>+11K+3), K = No. of shell</a:t>
            </a:r>
          </a:p>
          <a:p>
            <a:pPr marL="742950" indent="-742950" algn="l"/>
            <a:r>
              <a:rPr lang="en-US" sz="1400" dirty="0">
                <a:solidFill>
                  <a:srgbClr val="FF0000"/>
                </a:solidFill>
              </a:rPr>
              <a:t>	N</a:t>
            </a:r>
            <a:r>
              <a:rPr lang="en-US" sz="1400" baseline="-25000" dirty="0">
                <a:solidFill>
                  <a:srgbClr val="FF0000"/>
                </a:solidFill>
              </a:rPr>
              <a:t>K</a:t>
            </a:r>
            <a:r>
              <a:rPr lang="en-US" sz="1400" dirty="0">
                <a:solidFill>
                  <a:srgbClr val="FF0000"/>
                </a:solidFill>
              </a:rPr>
              <a:t> =10K</a:t>
            </a:r>
            <a:r>
              <a:rPr lang="en-US" sz="1400" baseline="30000" dirty="0">
                <a:solidFill>
                  <a:srgbClr val="FF0000"/>
                </a:solidFill>
              </a:rPr>
              <a:t>2</a:t>
            </a:r>
            <a:r>
              <a:rPr lang="en-US" sz="1400" dirty="0">
                <a:solidFill>
                  <a:srgbClr val="FF0000"/>
                </a:solidFill>
              </a:rPr>
              <a:t> + 2, Every shell contains number of  shell</a:t>
            </a:r>
          </a:p>
        </p:txBody>
      </p:sp>
      <p:sp>
        <p:nvSpPr>
          <p:cNvPr id="110600" name="TextBox 12"/>
          <p:cNvSpPr txBox="1">
            <a:spLocks noChangeArrowheads="1"/>
          </p:cNvSpPr>
          <p:nvPr/>
        </p:nvSpPr>
        <p:spPr bwMode="auto">
          <a:xfrm>
            <a:off x="5627077" y="2819400"/>
            <a:ext cx="18261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CC"/>
                </a:solidFill>
              </a:rPr>
              <a:t>SIZE EFFECT</a:t>
            </a:r>
          </a:p>
        </p:txBody>
      </p:sp>
      <p:sp>
        <p:nvSpPr>
          <p:cNvPr id="110601" name="TextBox 13"/>
          <p:cNvSpPr txBox="1">
            <a:spLocks noChangeArrowheads="1"/>
          </p:cNvSpPr>
          <p:nvPr/>
        </p:nvSpPr>
        <p:spPr bwMode="auto">
          <a:xfrm>
            <a:off x="281354" y="2971801"/>
            <a:ext cx="23158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Quantum Effect</a:t>
            </a:r>
          </a:p>
        </p:txBody>
      </p:sp>
      <p:sp>
        <p:nvSpPr>
          <p:cNvPr id="110603" name="TextBox 15"/>
          <p:cNvSpPr txBox="1">
            <a:spLocks noChangeArrowheads="1"/>
          </p:cNvSpPr>
          <p:nvPr/>
        </p:nvSpPr>
        <p:spPr bwMode="auto">
          <a:xfrm>
            <a:off x="152400" y="3352800"/>
            <a:ext cx="490166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/>
              <a:t>To-Down Method of Preparation</a:t>
            </a:r>
          </a:p>
          <a:p>
            <a:r>
              <a:rPr lang="en-US" sz="1600" dirty="0"/>
              <a:t>Ball mill, Thermal, Arc discharge, Laser ablation etc.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3962400"/>
            <a:ext cx="2667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  <a:cs typeface="Simplified Arabic Fixed" pitchFamily="49" charset="-78"/>
              </a:rPr>
              <a:t>LITHOGRAPHIC METHOD</a:t>
            </a:r>
            <a:endParaRPr lang="en-US" sz="1600" dirty="0">
              <a:solidFill>
                <a:srgbClr val="002060"/>
              </a:solidFill>
              <a:cs typeface="Simplified Arabic Fixed" pitchFamily="49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4267200"/>
            <a:ext cx="214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Bottom-UP method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447800" y="4648200"/>
            <a:ext cx="73506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</a:rPr>
              <a:t>HOW TO REALIZE THE NANOPARTICLE ?</a:t>
            </a:r>
          </a:p>
          <a:p>
            <a:r>
              <a:rPr lang="en-US" sz="2800" b="1" dirty="0" smtClean="0">
                <a:solidFill>
                  <a:srgbClr val="00B050"/>
                </a:solidFill>
              </a:rPr>
              <a:t>                                </a:t>
            </a:r>
            <a:r>
              <a:rPr lang="en-US" b="1" dirty="0" smtClean="0">
                <a:solidFill>
                  <a:srgbClr val="FF0000"/>
                </a:solidFill>
              </a:rPr>
              <a:t>TEM</a:t>
            </a:r>
            <a:r>
              <a:rPr lang="en-US" b="1" dirty="0" smtClean="0">
                <a:solidFill>
                  <a:srgbClr val="00B050"/>
                </a:solidFill>
              </a:rPr>
              <a:t> 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19600" y="5715000"/>
            <a:ext cx="1074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</a:rPr>
              <a:t>SEM</a:t>
            </a:r>
            <a:endParaRPr lang="en-US" sz="3200" dirty="0">
              <a:solidFill>
                <a:srgbClr val="00B0F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rot="5400000">
            <a:off x="4762500" y="6438900"/>
            <a:ext cx="381000" cy="1588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56" name="Picture 4" descr="E-T Diagram"/>
          <p:cNvPicPr>
            <a:picLocks noChangeAspect="1" noChangeArrowheads="1"/>
          </p:cNvPicPr>
          <p:nvPr/>
        </p:nvPicPr>
        <p:blipFill>
          <a:blip r:embed="rId2"/>
          <a:srcRect b="18058"/>
          <a:stretch>
            <a:fillRect/>
          </a:stretch>
        </p:blipFill>
        <p:spPr bwMode="auto">
          <a:xfrm>
            <a:off x="530578" y="1041401"/>
            <a:ext cx="8082844" cy="39115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864813-A43B-44E9-A068-46FB6FE1ABFB}" type="slidenum">
              <a:rPr lang="en-US"/>
              <a:pPr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Hi Performance SEM</a:t>
            </a:r>
          </a:p>
        </p:txBody>
      </p:sp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Imaging modes	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Resolution: gives maximum resolution!</a:t>
            </a:r>
          </a:p>
          <a:p>
            <a:r>
              <a:rPr lang="en-US" sz="2800" dirty="0"/>
              <a:t>High current: for optimum contrast, EDX and EBSD</a:t>
            </a:r>
          </a:p>
          <a:p>
            <a:r>
              <a:rPr lang="en-US" sz="2800" dirty="0"/>
              <a:t>Depth of focus: large depth of field is a great attribute of the SEM.  Use long working distance</a:t>
            </a:r>
          </a:p>
          <a:p>
            <a:r>
              <a:rPr lang="en-US" sz="2800" dirty="0"/>
              <a:t>Low voltage mode</a:t>
            </a:r>
          </a:p>
          <a:p>
            <a:pPr lvl="1"/>
            <a:r>
              <a:rPr lang="en-US" sz="2400" dirty="0"/>
              <a:t>Better topographic information</a:t>
            </a:r>
          </a:p>
          <a:p>
            <a:pPr lvl="1"/>
            <a:r>
              <a:rPr lang="en-US" sz="2400" dirty="0"/>
              <a:t>Ability to overcome charging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5EB801-F069-4C69-AD17-B1DD63C45156}" type="slidenum">
              <a:rPr lang="en-US"/>
              <a:pPr/>
              <a:t>12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Hi Performance SEM</a:t>
            </a:r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Parameters Determining Resolution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885950"/>
            <a:ext cx="8178800" cy="417195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/>
              <a:t>Accelerating potential: V</a:t>
            </a:r>
            <a:r>
              <a:rPr lang="en-US" baseline="-25000"/>
              <a:t>0</a:t>
            </a:r>
          </a:p>
          <a:p>
            <a:pPr>
              <a:buFont typeface="Monotype Sorts" pitchFamily="2" charset="2"/>
              <a:buNone/>
            </a:pPr>
            <a:r>
              <a:rPr lang="en-US"/>
              <a:t>Probe current: I</a:t>
            </a:r>
            <a:r>
              <a:rPr lang="en-US" baseline="-25000"/>
              <a:t>p</a:t>
            </a:r>
          </a:p>
          <a:p>
            <a:pPr>
              <a:buFont typeface="Monotype Sorts" pitchFamily="2" charset="2"/>
              <a:buNone/>
            </a:pPr>
            <a:r>
              <a:rPr lang="en-US"/>
              <a:t>Beam diameter: d</a:t>
            </a:r>
            <a:r>
              <a:rPr lang="en-US" baseline="-25000"/>
              <a:t>p</a:t>
            </a:r>
          </a:p>
          <a:p>
            <a:pPr>
              <a:buFont typeface="Monotype Sorts" pitchFamily="2" charset="2"/>
              <a:buNone/>
            </a:pPr>
            <a:r>
              <a:rPr lang="en-US"/>
              <a:t>Convergence angle: α</a:t>
            </a:r>
            <a:r>
              <a:rPr lang="en-US" baseline="-25000"/>
              <a:t>p</a:t>
            </a:r>
          </a:p>
          <a:p>
            <a:pPr>
              <a:buFont typeface="Monotype Sorts" pitchFamily="2" charset="2"/>
              <a:buNone/>
            </a:pPr>
            <a:endParaRPr lang="en-US"/>
          </a:p>
        </p:txBody>
      </p:sp>
      <p:pic>
        <p:nvPicPr>
          <p:cNvPr id="205829" name="Picture 5" descr="Resolution parameter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49333" y="2209801"/>
            <a:ext cx="3527778" cy="3584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778933" y="228600"/>
            <a:ext cx="7247467" cy="762000"/>
          </a:xfrm>
        </p:spPr>
        <p:txBody>
          <a:bodyPr/>
          <a:lstStyle/>
          <a:p>
            <a:r>
              <a:rPr lang="en-US" sz="3600"/>
              <a:t>Currents in an SEM (W-filament)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178800" cy="5181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b="1"/>
              <a:t>Filament current:</a:t>
            </a:r>
            <a:r>
              <a:rPr lang="en-US" sz="2400"/>
              <a:t> Current that heats a tungsten filament, typically 2.6-2.8 A.  Strongly affects filament lifetime.  Similar for Schottky FEG, but only heated to 1700 K</a:t>
            </a:r>
          </a:p>
          <a:p>
            <a:pPr>
              <a:lnSpc>
                <a:spcPct val="80000"/>
              </a:lnSpc>
            </a:pPr>
            <a:r>
              <a:rPr lang="en-US" sz="2400" b="1"/>
              <a:t>Emission current:</a:t>
            </a:r>
            <a:r>
              <a:rPr lang="en-US" sz="2400"/>
              <a:t> total current leaving the filament, typically about 400 μA for W-filament, 40 μA for FEG.</a:t>
            </a:r>
          </a:p>
          <a:p>
            <a:pPr>
              <a:lnSpc>
                <a:spcPct val="80000"/>
              </a:lnSpc>
            </a:pPr>
            <a:r>
              <a:rPr lang="en-US" sz="2400" b="1"/>
              <a:t>Beam current:</a:t>
            </a:r>
            <a:r>
              <a:rPr lang="en-US" sz="2400"/>
              <a:t> Portion of emission current that transits the anode aperture; decreases going down the column.</a:t>
            </a:r>
          </a:p>
          <a:p>
            <a:pPr>
              <a:lnSpc>
                <a:spcPct val="80000"/>
              </a:lnSpc>
            </a:pPr>
            <a:r>
              <a:rPr lang="en-US" sz="2400" b="1"/>
              <a:t>Probe current:</a:t>
            </a:r>
            <a:r>
              <a:rPr lang="en-US" sz="2400"/>
              <a:t> a calculated number related to the current on the sample, typically 10 pA – 1 nA.</a:t>
            </a:r>
          </a:p>
          <a:p>
            <a:pPr>
              <a:lnSpc>
                <a:spcPct val="80000"/>
              </a:lnSpc>
            </a:pPr>
            <a:r>
              <a:rPr lang="en-US" sz="2400" b="1"/>
              <a:t>Specimen current:</a:t>
            </a:r>
            <a:r>
              <a:rPr lang="en-US" sz="2400"/>
              <a:t> the current leaving the sample through the stage, typically about 10% of the probe current.  Remember that one electron incident on the sample can generate many in the sample…a 20 keV electron can generate hundreds at 5 eV.</a:t>
            </a:r>
          </a:p>
          <a:p>
            <a:pPr>
              <a:lnSpc>
                <a:spcPct val="80000"/>
              </a:lnSpc>
            </a:pPr>
            <a:r>
              <a:rPr lang="en-US" sz="2400"/>
              <a:t>FEI also defines a parameter called </a:t>
            </a:r>
            <a:r>
              <a:rPr lang="en-US" sz="2400" b="1"/>
              <a:t>“spot size”</a:t>
            </a:r>
            <a:r>
              <a:rPr lang="en-US" sz="2400"/>
              <a:t> which is proportional to the log</a:t>
            </a:r>
            <a:r>
              <a:rPr lang="en-US" sz="2400" baseline="-25000"/>
              <a:t>2</a:t>
            </a:r>
            <a:r>
              <a:rPr lang="en-US" sz="2400"/>
              <a:t>(probe current); proportionality constant depends on aperture size.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0A05C-3E59-4803-B979-B16A4F77A343}" type="slidenum">
              <a:rPr lang="en-US"/>
              <a:pPr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Hi Performance SEM</a:t>
            </a:r>
          </a:p>
        </p:txBody>
      </p:sp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>
          <a:xfrm>
            <a:off x="575733" y="304800"/>
            <a:ext cx="8026400" cy="838200"/>
          </a:xfrm>
        </p:spPr>
        <p:txBody>
          <a:bodyPr/>
          <a:lstStyle/>
          <a:p>
            <a:r>
              <a:rPr lang="en-US" dirty="0"/>
              <a:t>Electron sources/guns: options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requirements for modern SEMs call for nanometer resolution, high current into small probe sizes, and effective low voltage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operation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Such needs make the venerable thermionic gun obsolete for top of the line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SEMs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So all high performance SEMs now use some more advanced form of electron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source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W-filament machines are still much less expensive and adequate for many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33400" y="6127750"/>
            <a:ext cx="2133600" cy="365125"/>
          </a:xfrm>
        </p:spPr>
        <p:txBody>
          <a:bodyPr/>
          <a:lstStyle/>
          <a:p>
            <a:fld id="{F3052ECA-8C9E-47A3-941D-CDF03D310E0E}" type="slidenum">
              <a:rPr lang="en-US" sz="2800">
                <a:latin typeface="Times New Roman" pitchFamily="18" charset="0"/>
                <a:cs typeface="Times New Roman" pitchFamily="18" charset="0"/>
              </a:rPr>
              <a:pPr/>
              <a:t>15</a:t>
            </a:fld>
            <a:endParaRPr 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>
          <a:xfrm>
            <a:off x="516467" y="0"/>
            <a:ext cx="8229600" cy="609600"/>
          </a:xfrm>
          <a:noFill/>
          <a:ln/>
        </p:spPr>
        <p:txBody>
          <a:bodyPr lIns="90488" tIns="44450" rIns="90488" bIns="44450"/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WHEN DO WE NEED WHICH KIND OF SEM?</a:t>
            </a:r>
            <a:endParaRPr 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609600"/>
            <a:ext cx="8178800" cy="4953000"/>
          </a:xfrm>
          <a:noFill/>
          <a:ln/>
        </p:spPr>
        <p:txBody>
          <a:bodyPr lIns="90488" tIns="44450" rIns="90488" bIns="44450"/>
          <a:lstStyle/>
          <a:p>
            <a:pPr>
              <a:lnSpc>
                <a:spcPct val="80000"/>
              </a:lnSpc>
            </a:pP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 FEG SEM  offers high performance not just high resolution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This means large probe currents (up to a few </a:t>
            </a:r>
            <a:r>
              <a:rPr lang="en-US" sz="28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nanoamps</a:t>
            </a: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[</a:t>
            </a:r>
            <a:r>
              <a:rPr lang="en-US" sz="28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baseline="-250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goes </a:t>
            </a: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to 5 </a:t>
            </a:r>
            <a:r>
              <a:rPr lang="en-US" sz="28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μA</a:t>
            </a: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] important for EDS and EBSD), and small diameter electron probes (from 1 to 3nm), over a wide energy range (from 0.5 -30keV).  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 FEG SEM performance package involves both the gun and the probe forming lenses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Huge difference in resolution between FEG and W-filament at very low voltage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 FEG SEM will cost about twice as much as a W-filament </a:t>
            </a:r>
            <a:r>
              <a:rPr lang="en-US" sz="28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machine</a:t>
            </a:r>
            <a:endParaRPr lang="en-US" sz="28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1E32F-058F-41EA-BF41-CDB52B9CC587}" type="slidenum">
              <a:rPr lang="en-US"/>
              <a:pPr/>
              <a:t>16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Hi Performance SEM</a:t>
            </a:r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772400" cy="1143000"/>
          </a:xfrm>
          <a:noFill/>
          <a:ln/>
        </p:spPr>
        <p:txBody>
          <a:bodyPr lIns="90488" tIns="44450" rIns="90488" bIns="44450"/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Tungsten Hairpin Filaments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914400"/>
            <a:ext cx="4402667" cy="4648200"/>
          </a:xfrm>
          <a:noFill/>
          <a:ln/>
        </p:spPr>
        <p:txBody>
          <a:bodyPr lIns="90488" tIns="44450" rIns="90488" bIns="44450"/>
          <a:lstStyle/>
          <a:p>
            <a:pPr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The electron source is the key to overall performance</a:t>
            </a:r>
          </a:p>
          <a:p>
            <a:pPr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The long time source of choice has been the W hairpin source</a:t>
            </a:r>
          </a:p>
          <a:p>
            <a:pPr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Boils electrons over the top of the energy barrier - the current density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sz="2000" b="1" baseline="-25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000" b="1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depends on the temperature  and the cathode work function f- Richardson’s equation…..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0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sz="2000" b="1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sz="2000" b="1" baseline="-25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0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=AT</a:t>
            </a:r>
            <a:r>
              <a:rPr lang="en-US" sz="2000" b="1" baseline="30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exp(-e/</a:t>
            </a:r>
            <a:r>
              <a:rPr lang="en-US" sz="2000" b="1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kT</a:t>
            </a:r>
            <a:r>
              <a:rPr lang="en-US" sz="20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Cheap to make and use ($12.58 ea) and only a modest vacuum is required.  No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vac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-ion pump.  Last tens of hours.</a:t>
            </a:r>
          </a:p>
        </p:txBody>
      </p:sp>
      <p:pic>
        <p:nvPicPr>
          <p:cNvPr id="98308" name="Picture 4"/>
          <p:cNvPicPr>
            <a:picLocks noGrp="1" noChangeArrowheads="1"/>
          </p:cNvPicPr>
          <p:nvPr>
            <p:ph type="clipArt" sz="half" idx="2"/>
          </p:nvPr>
        </p:nvPicPr>
        <p:blipFill>
          <a:blip r:embed="rId2"/>
          <a:srcRect r="-876"/>
          <a:stretch>
            <a:fillRect/>
          </a:stretch>
        </p:blipFill>
        <p:spPr>
          <a:xfrm>
            <a:off x="4741333" y="1447800"/>
            <a:ext cx="4064000" cy="3352800"/>
          </a:xfrm>
          <a:noFill/>
          <a:ln/>
        </p:spPr>
      </p:pic>
      <p:sp>
        <p:nvSpPr>
          <p:cNvPr id="98310" name="Text Box 6"/>
          <p:cNvSpPr txBox="1">
            <a:spLocks noChangeAspect="1" noChangeArrowheads="1"/>
          </p:cNvSpPr>
          <p:nvPr/>
        </p:nvSpPr>
        <p:spPr bwMode="auto">
          <a:xfrm>
            <a:off x="7721600" y="2590801"/>
            <a:ext cx="1422400" cy="64633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C0128"/>
                </a:solidFill>
                <a:latin typeface="Times New Roman" pitchFamily="18" charset="0"/>
              </a:rPr>
              <a:t>Thermionic electrons</a:t>
            </a:r>
          </a:p>
        </p:txBody>
      </p:sp>
      <p:sp>
        <p:nvSpPr>
          <p:cNvPr id="98311" name="Text Box 7"/>
          <p:cNvSpPr txBox="1">
            <a:spLocks noChangeArrowheads="1"/>
          </p:cNvSpPr>
          <p:nvPr/>
        </p:nvSpPr>
        <p:spPr bwMode="auto">
          <a:xfrm>
            <a:off x="5283200" y="5638801"/>
            <a:ext cx="3318933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>
                <a:solidFill>
                  <a:srgbClr val="0000FF"/>
                </a:solidFill>
                <a:latin typeface="Times New Roman" pitchFamily="18" charset="0"/>
              </a:rPr>
              <a:t>Schematic Model of Thermionic Emission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87CA5-E0C5-49C8-ABA2-A58A284AD17D}" type="slidenum">
              <a:rPr lang="en-US"/>
              <a:pPr/>
              <a:t>17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Hi Performance SEM</a:t>
            </a:r>
          </a:p>
        </p:txBody>
      </p:sp>
      <p:sp>
        <p:nvSpPr>
          <p:cNvPr id="972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7772400" cy="1143000"/>
          </a:xfrm>
          <a:noFill/>
          <a:ln/>
        </p:spPr>
        <p:txBody>
          <a:bodyPr lIns="90488" tIns="44450" rIns="90488" bIns="44450"/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Cold Field Emitters (FEG)</a:t>
            </a:r>
          </a:p>
        </p:txBody>
      </p:sp>
      <p:sp>
        <p:nvSpPr>
          <p:cNvPr id="97283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143000"/>
            <a:ext cx="3386667" cy="4114800"/>
          </a:xfrm>
          <a:noFill/>
          <a:ln/>
        </p:spPr>
        <p:txBody>
          <a:bodyPr lIns="90488" tIns="44450" rIns="90488" bIns="44450"/>
          <a:lstStyle/>
          <a:p>
            <a:pPr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Electrons ‘tunnel out’ from a tungsten wire because of the high field obtained by using a sharp tip (100nm) and a high voltage (3-4kV)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000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sz="2000" b="1" baseline="-25000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=AF</a:t>
            </a:r>
            <a:r>
              <a:rPr lang="en-US" sz="2000" b="1" baseline="300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l-GR" sz="2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sz="2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.exp</a:t>
            </a:r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(-</a:t>
            </a:r>
            <a:r>
              <a:rPr lang="en-US" sz="2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l-GR" sz="2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sz="2000" b="1" baseline="300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1.5</a:t>
            </a:r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/ F)</a:t>
            </a:r>
          </a:p>
          <a:p>
            <a:pPr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 Fowler-</a:t>
            </a:r>
            <a:r>
              <a:rPr lang="en-US" sz="2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Nordheim</a:t>
            </a:r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equation shows that the output is temperature independent – hence the name ‘cold’</a:t>
            </a:r>
          </a:p>
          <a:p>
            <a:pPr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Needs UHV but gives long life and high performance</a:t>
            </a:r>
            <a:endParaRPr lang="en-US" sz="28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7284" name="Picture 1028"/>
          <p:cNvPicPr>
            <a:picLocks noGrp="1" noChangeArrowheads="1"/>
          </p:cNvPicPr>
          <p:nvPr>
            <p:ph type="clipArt"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317067" y="1752601"/>
            <a:ext cx="3673123" cy="3656013"/>
          </a:xfrm>
          <a:noFill/>
          <a:ln/>
        </p:spPr>
      </p:pic>
      <p:pic>
        <p:nvPicPr>
          <p:cNvPr id="97285" name="Picture 1029" descr="coldFEGtip"/>
          <p:cNvPicPr>
            <a:picLocks noChangeAspect="1" noChangeArrowheads="1"/>
          </p:cNvPicPr>
          <p:nvPr/>
        </p:nvPicPr>
        <p:blipFill>
          <a:blip r:embed="rId3">
            <a:lum bright="14000"/>
          </a:blip>
          <a:srcRect l="6415" t="5659" r="6415"/>
          <a:stretch>
            <a:fillRect/>
          </a:stretch>
        </p:blipFill>
        <p:spPr bwMode="auto">
          <a:xfrm>
            <a:off x="3894667" y="3352800"/>
            <a:ext cx="17653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6" name="Line 1030"/>
          <p:cNvSpPr>
            <a:spLocks noChangeShapeType="1"/>
          </p:cNvSpPr>
          <p:nvPr/>
        </p:nvSpPr>
        <p:spPr bwMode="auto">
          <a:xfrm>
            <a:off x="3589867" y="3200400"/>
            <a:ext cx="541867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2400" cy="990600"/>
          </a:xfrm>
        </p:spPr>
        <p:txBody>
          <a:bodyPr/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Flashing: required of cold-FEGs, not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Schottky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thermal field emitters</a:t>
            </a:r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610600" cy="25527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Each tip should show a consistent emission current when it is </a:t>
            </a:r>
            <a:r>
              <a:rPr lang="en-US" sz="24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flashed</a:t>
            </a:r>
          </a:p>
          <a:p>
            <a:pPr>
              <a:lnSpc>
                <a:spcPct val="80000"/>
              </a:lnSpc>
            </a:pPr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Compare the tip current with its own usual value not with that from other tips  </a:t>
            </a:r>
            <a:endParaRPr lang="en-US" sz="2400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If the value is low, flash several times until the current </a:t>
            </a:r>
            <a:r>
              <a:rPr lang="en-US" sz="24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recovers</a:t>
            </a:r>
          </a:p>
          <a:p>
            <a:pPr>
              <a:lnSpc>
                <a:spcPct val="80000"/>
              </a:lnSpc>
            </a:pPr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Excessive flashing may blunt the tip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29ACA-96C4-4FF9-9ECD-A86E89897A27}" type="slidenum">
              <a:rPr lang="en-US"/>
              <a:pPr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Hi Performance SEM</a:t>
            </a:r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334962"/>
          </a:xfrm>
          <a:noFill/>
          <a:ln/>
        </p:spPr>
        <p:txBody>
          <a:bodyPr lIns="90488" tIns="44450" rIns="90488" bIns="44450"/>
          <a:lstStyle/>
          <a:p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Cold FEG Gun behavior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381000"/>
            <a:ext cx="8229600" cy="4525963"/>
          </a:xfrm>
          <a:noFill/>
          <a:ln/>
        </p:spPr>
        <p:txBody>
          <a:bodyPr lIns="90488" tIns="44450" rIns="90488" bIns="44450"/>
          <a:lstStyle/>
          <a:p>
            <a:pPr>
              <a:lnSpc>
                <a:spcPct val="80000"/>
              </a:lnSpc>
            </a:pPr>
            <a:r>
              <a:rPr lang="en-US" sz="1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1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tip must be atomically clean to perform properly as a field </a:t>
            </a:r>
            <a:r>
              <a:rPr lang="en-US" sz="1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emitter</a:t>
            </a:r>
          </a:p>
          <a:p>
            <a:pPr>
              <a:lnSpc>
                <a:spcPct val="80000"/>
              </a:lnSpc>
            </a:pPr>
            <a:endParaRPr lang="en-US" sz="18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1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Even at 10</a:t>
            </a:r>
            <a:r>
              <a:rPr lang="en-US" sz="1800" b="1" baseline="30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-6 </a:t>
            </a:r>
            <a:r>
              <a:rPr lang="en-US" sz="1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Torr</a:t>
            </a:r>
            <a:r>
              <a:rPr lang="en-US" sz="1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a monolayer (“one Langmuir”) of gas is deposited in  just 1 sec so the tip must be cleaned every time before it is used; tip needs 10</a:t>
            </a:r>
            <a:r>
              <a:rPr lang="en-US" sz="1800" b="1" baseline="30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-10</a:t>
            </a:r>
            <a:r>
              <a:rPr lang="en-US" sz="1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Torr</a:t>
            </a:r>
            <a:endParaRPr lang="en-US" sz="1800" b="1" dirty="0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endParaRPr lang="en-US" sz="18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1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Cleaning is performed by ‘flashing’ - heating the tip to white heat for a few seconds. This burns off  (desorbs) the gas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81000" y="4191000"/>
            <a:ext cx="8229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The tip is usually covered with a mono- layer of gas after 5-10 minutes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The emission then stabilizes for a period of from 2 hours (new machine) to 8 hours (mature machine).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Tip must be re-flashed after 8-12  hours of operation (the machine gives you a warning)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2819400"/>
            <a:ext cx="8229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Typical characteristics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defTabSz="838200">
              <a:defRPr/>
            </a:pPr>
            <a:fld id="{30782065-182E-43EF-AFD6-BA69D1482E61}" type="datetime2">
              <a:rPr lang="en-US"/>
              <a:pPr defTabSz="838200">
                <a:defRPr/>
              </a:pPr>
              <a:t>Thursday, November 17, 2022</a:t>
            </a:fld>
            <a:endParaRPr lang="en-US"/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38200">
              <a:defRPr/>
            </a:pPr>
            <a:fld id="{8316CB40-5705-4B55-A9C4-7C50D8186533}" type="slidenum">
              <a:rPr lang="en-US"/>
              <a:pPr defTabSz="838200">
                <a:defRPr/>
              </a:pPr>
              <a:t>2</a:t>
            </a:fld>
            <a:endParaRPr lang="en-US"/>
          </a:p>
        </p:txBody>
      </p:sp>
      <p:sp>
        <p:nvSpPr>
          <p:cNvPr id="19460" name="Text Box 6"/>
          <p:cNvSpPr txBox="1">
            <a:spLocks noChangeArrowheads="1"/>
          </p:cNvSpPr>
          <p:nvPr/>
        </p:nvSpPr>
        <p:spPr bwMode="auto">
          <a:xfrm>
            <a:off x="1824038" y="684213"/>
            <a:ext cx="185737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1433" tIns="45716" rIns="91433" bIns="45716">
            <a:spAutoFit/>
          </a:bodyPr>
          <a:lstStyle/>
          <a:p>
            <a:pPr defTabSz="838200"/>
            <a:endParaRPr lang="en-US">
              <a:latin typeface="Calibri" pitchFamily="34" charset="0"/>
            </a:endParaRPr>
          </a:p>
        </p:txBody>
      </p:sp>
      <p:sp>
        <p:nvSpPr>
          <p:cNvPr id="19461" name="Rectangle 10"/>
          <p:cNvSpPr>
            <a:spLocks noChangeArrowheads="1"/>
          </p:cNvSpPr>
          <p:nvPr/>
        </p:nvSpPr>
        <p:spPr bwMode="auto">
          <a:xfrm>
            <a:off x="1628775" y="544513"/>
            <a:ext cx="7007225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1433" tIns="45716" rIns="91433" bIns="45716">
            <a:spAutoFit/>
          </a:bodyPr>
          <a:lstStyle/>
          <a:p>
            <a:pPr defTabSz="838200"/>
            <a:r>
              <a:rPr lang="en-US" sz="2800" b="1">
                <a:solidFill>
                  <a:srgbClr val="FF0000"/>
                </a:solidFill>
                <a:latin typeface="Calibri" pitchFamily="34" charset="0"/>
              </a:rPr>
              <a:t>Interaction between electrons and specimen</a:t>
            </a:r>
          </a:p>
        </p:txBody>
      </p:sp>
      <p:sp>
        <p:nvSpPr>
          <p:cNvPr id="19462" name="Rectangle 13"/>
          <p:cNvSpPr>
            <a:spLocks noChangeArrowheads="1"/>
          </p:cNvSpPr>
          <p:nvPr/>
        </p:nvSpPr>
        <p:spPr bwMode="auto">
          <a:xfrm>
            <a:off x="438150" y="5554663"/>
            <a:ext cx="8126413" cy="646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1433" tIns="45716" rIns="91433" bIns="45716">
            <a:spAutoFit/>
          </a:bodyPr>
          <a:lstStyle/>
          <a:p>
            <a:pPr defTabSz="838200"/>
            <a:r>
              <a:rPr lang="en-US">
                <a:latin typeface="Calibri" pitchFamily="34" charset="0"/>
              </a:rPr>
              <a:t>The interaction generates a lot of signals which can be used in scanning electron microscopy (SEM) and transmission electron microscopy (TEM)</a:t>
            </a:r>
          </a:p>
        </p:txBody>
      </p:sp>
      <p:pic>
        <p:nvPicPr>
          <p:cNvPr id="19463" name="Picture 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0063" y="1303338"/>
            <a:ext cx="5745162" cy="395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9288" y="1228725"/>
            <a:ext cx="887412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60388-790F-4350-87FA-F229077125B5}" type="slidenum">
              <a:rPr lang="en-US"/>
              <a:pPr/>
              <a:t>20</a:t>
            </a:fld>
            <a:endParaRPr lang="en-US"/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Hi Performance SEM</a:t>
            </a:r>
          </a:p>
        </p:txBody>
      </p:sp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/>
          <a:lstStyle/>
          <a:p>
            <a:r>
              <a:rPr lang="en-US" sz="32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Schottky</a:t>
            </a:r>
            <a:r>
              <a:rPr lang="en-US" sz="32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Emitters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3201" y="1600200"/>
            <a:ext cx="2997200" cy="4114800"/>
          </a:xfrm>
          <a:noFill/>
          <a:ln/>
        </p:spPr>
        <p:txBody>
          <a:bodyPr lIns="90488" tIns="44450" rIns="90488" bIns="44450"/>
          <a:lstStyle/>
          <a:p>
            <a:pPr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Schottky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emitter the field F reduces the work function f  by an amount -                             </a:t>
            </a:r>
            <a:r>
              <a:rPr lang="en-US" sz="20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Df</a:t>
            </a:r>
            <a:r>
              <a:rPr lang="en-US" sz="2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= 3.80E-4 F</a:t>
            </a:r>
            <a:r>
              <a:rPr lang="en-US" sz="2000" baseline="30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1/2</a:t>
            </a:r>
            <a:r>
              <a:rPr lang="en-US" sz="2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eV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Cathode behaves like a thermionic emitter with        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    f</a:t>
            </a:r>
            <a:r>
              <a:rPr lang="en-US" sz="2000" baseline="30000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= f-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Df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cathode is also enhanced by adding ZrO</a:t>
            </a:r>
            <a:r>
              <a:rPr lang="en-US" sz="2000" baseline="-16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to lower the value of f</a:t>
            </a:r>
          </a:p>
          <a:p>
            <a:pPr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Lifetime ~ 2 years kept hot and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running</a:t>
            </a:r>
            <a:endParaRPr lang="en-US" sz="2000" dirty="0">
              <a:solidFill>
                <a:srgbClr val="FC012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8788" name="Picture 4"/>
          <p:cNvPicPr>
            <a:picLocks noGrp="1" noChangeArrowheads="1"/>
          </p:cNvPicPr>
          <p:nvPr>
            <p:ph type="clipArt"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147733" y="1905001"/>
            <a:ext cx="3753556" cy="3656013"/>
          </a:xfrm>
          <a:noFill/>
          <a:ln/>
        </p:spPr>
      </p:pic>
      <p:sp>
        <p:nvSpPr>
          <p:cNvPr id="118789" name="Line 5"/>
          <p:cNvSpPr>
            <a:spLocks noChangeShapeType="1"/>
          </p:cNvSpPr>
          <p:nvPr/>
        </p:nvSpPr>
        <p:spPr bwMode="auto">
          <a:xfrm flipV="1">
            <a:off x="7315200" y="2362200"/>
            <a:ext cx="0" cy="457200"/>
          </a:xfrm>
          <a:prstGeom prst="line">
            <a:avLst/>
          </a:prstGeom>
          <a:noFill/>
          <a:ln w="12700">
            <a:solidFill>
              <a:srgbClr val="FC0128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8790" name="Text Box 6"/>
          <p:cNvSpPr txBox="1">
            <a:spLocks noChangeArrowheads="1"/>
          </p:cNvSpPr>
          <p:nvPr/>
        </p:nvSpPr>
        <p:spPr bwMode="auto">
          <a:xfrm>
            <a:off x="6705600" y="2362201"/>
            <a:ext cx="47413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C0128"/>
                </a:solidFill>
              </a:rPr>
              <a:t>Df</a:t>
            </a:r>
            <a:endParaRPr lang="en-US" sz="2400"/>
          </a:p>
        </p:txBody>
      </p:sp>
      <p:sp>
        <p:nvSpPr>
          <p:cNvPr id="118791" name="Freeform 7"/>
          <p:cNvSpPr>
            <a:spLocks/>
          </p:cNvSpPr>
          <p:nvPr/>
        </p:nvSpPr>
        <p:spPr bwMode="auto">
          <a:xfrm>
            <a:off x="7450667" y="2819400"/>
            <a:ext cx="338667" cy="241300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48" y="8"/>
              </a:cxn>
              <a:cxn ang="0">
                <a:pos x="240" y="152"/>
              </a:cxn>
            </a:cxnLst>
            <a:rect l="0" t="0" r="r" b="b"/>
            <a:pathLst>
              <a:path w="240" h="152">
                <a:moveTo>
                  <a:pt x="0" y="104"/>
                </a:moveTo>
                <a:cubicBezTo>
                  <a:pt x="4" y="52"/>
                  <a:pt x="8" y="0"/>
                  <a:pt x="48" y="8"/>
                </a:cubicBezTo>
                <a:cubicBezTo>
                  <a:pt x="88" y="16"/>
                  <a:pt x="164" y="84"/>
                  <a:pt x="240" y="152"/>
                </a:cubicBezTo>
              </a:path>
            </a:pathLst>
          </a:custGeom>
          <a:noFill/>
          <a:ln w="12700" cap="flat" cmpd="sng">
            <a:solidFill>
              <a:srgbClr val="FC01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18792" name="Picture 8" descr="thermalFEGtip"/>
          <p:cNvPicPr>
            <a:picLocks noChangeAspect="1" noChangeArrowheads="1"/>
          </p:cNvPicPr>
          <p:nvPr/>
        </p:nvPicPr>
        <p:blipFill>
          <a:blip r:embed="rId3"/>
          <a:srcRect l="3339" t="8247" r="51910" b="5998"/>
          <a:stretch>
            <a:fillRect/>
          </a:stretch>
        </p:blipFill>
        <p:spPr bwMode="auto">
          <a:xfrm>
            <a:off x="3386667" y="3581400"/>
            <a:ext cx="1974145" cy="1720850"/>
          </a:xfrm>
          <a:prstGeom prst="rect">
            <a:avLst/>
          </a:prstGeom>
          <a:noFill/>
        </p:spPr>
      </p:pic>
      <p:sp>
        <p:nvSpPr>
          <p:cNvPr id="118793" name="Text Box 9"/>
          <p:cNvSpPr txBox="1">
            <a:spLocks noChangeArrowheads="1"/>
          </p:cNvSpPr>
          <p:nvPr/>
        </p:nvSpPr>
        <p:spPr bwMode="auto">
          <a:xfrm>
            <a:off x="3657600" y="5562600"/>
            <a:ext cx="2167467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rgbClr val="0000FF"/>
                </a:solidFill>
                <a:latin typeface="Times New Roman" pitchFamily="18" charset="0"/>
              </a:rPr>
              <a:t>ZrO</a:t>
            </a:r>
            <a:r>
              <a:rPr lang="en-US" sz="2400" b="1" baseline="-16000">
                <a:solidFill>
                  <a:srgbClr val="0000FF"/>
                </a:solidFill>
                <a:latin typeface="Times New Roman" pitchFamily="18" charset="0"/>
              </a:rPr>
              <a:t>2</a:t>
            </a:r>
            <a:r>
              <a:rPr lang="en-US" sz="2400" b="1">
                <a:solidFill>
                  <a:srgbClr val="0000FF"/>
                </a:solidFill>
                <a:latin typeface="Times New Roman" pitchFamily="18" charset="0"/>
              </a:rPr>
              <a:t> dispenser</a:t>
            </a:r>
          </a:p>
        </p:txBody>
      </p:sp>
      <p:sp>
        <p:nvSpPr>
          <p:cNvPr id="118794" name="Line 10"/>
          <p:cNvSpPr>
            <a:spLocks noChangeShapeType="1"/>
          </p:cNvSpPr>
          <p:nvPr/>
        </p:nvSpPr>
        <p:spPr bwMode="auto">
          <a:xfrm flipV="1">
            <a:off x="4131734" y="4495800"/>
            <a:ext cx="67733" cy="1143000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18795" name="Picture 11" descr="Schottky"/>
          <p:cNvPicPr>
            <a:picLocks noChangeAspect="1" noChangeArrowheads="1"/>
          </p:cNvPicPr>
          <p:nvPr/>
        </p:nvPicPr>
        <p:blipFill>
          <a:blip r:embed="rId4"/>
          <a:srcRect l="2153" t="7281" r="52994" b="16258"/>
          <a:stretch>
            <a:fillRect/>
          </a:stretch>
        </p:blipFill>
        <p:spPr bwMode="auto">
          <a:xfrm>
            <a:off x="3420534" y="1676400"/>
            <a:ext cx="1679222" cy="1905000"/>
          </a:xfrm>
          <a:prstGeom prst="rect">
            <a:avLst/>
          </a:prstGeom>
          <a:noFill/>
        </p:spPr>
      </p:pic>
      <p:sp>
        <p:nvSpPr>
          <p:cNvPr id="118796" name="Text Box 12"/>
          <p:cNvSpPr txBox="1">
            <a:spLocks noChangeArrowheads="1"/>
          </p:cNvSpPr>
          <p:nvPr/>
        </p:nvSpPr>
        <p:spPr bwMode="auto">
          <a:xfrm>
            <a:off x="6019800" y="5715001"/>
            <a:ext cx="2819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Times New Roman" pitchFamily="18" charset="0"/>
              </a:rPr>
              <a:t>Schottky Emission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AB24B-BE50-4E75-9C40-26B6408949D4}" type="slidenum">
              <a:rPr lang="en-US"/>
              <a:pPr/>
              <a:t>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Hi Performance SEM</a:t>
            </a: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2400" cy="457200"/>
          </a:xfrm>
        </p:spPr>
        <p:txBody>
          <a:bodyPr/>
          <a:lstStyle/>
          <a:p>
            <a:r>
              <a:rPr lang="en-US" sz="20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Schottky</a:t>
            </a:r>
            <a:r>
              <a:rPr lang="en-US" sz="20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Emitter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990600"/>
            <a:ext cx="4842933" cy="4267200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Schottky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source  runs at  ~1750K 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 is not a field emitter – despite what  other companies  tell you - because  the tip is blunt and if the heat is turned off there is no emission current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Schottky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is a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Field Assisted Thermionic Source</a:t>
            </a:r>
          </a:p>
        </p:txBody>
      </p:sp>
      <p:pic>
        <p:nvPicPr>
          <p:cNvPr id="121861" name="Picture 5" descr="SE tip"/>
          <p:cNvPicPr>
            <a:picLocks noChangeAspect="1" noChangeArrowheads="1"/>
          </p:cNvPicPr>
          <p:nvPr/>
        </p:nvPicPr>
        <p:blipFill>
          <a:blip r:embed="rId2">
            <a:lum bright="6000" contrast="-42000"/>
          </a:blip>
          <a:srcRect l="7692" t="3018" r="7884" b="58345"/>
          <a:stretch>
            <a:fillRect/>
          </a:stretch>
        </p:blipFill>
        <p:spPr bwMode="auto">
          <a:xfrm>
            <a:off x="5181600" y="1905000"/>
            <a:ext cx="3793067" cy="3360738"/>
          </a:xfrm>
          <a:prstGeom prst="rect">
            <a:avLst/>
          </a:prstGeom>
          <a:noFill/>
        </p:spPr>
      </p:pic>
      <p:sp>
        <p:nvSpPr>
          <p:cNvPr id="121862" name="Text Box 6"/>
          <p:cNvSpPr txBox="1">
            <a:spLocks noChangeArrowheads="1"/>
          </p:cNvSpPr>
          <p:nvPr/>
        </p:nvSpPr>
        <p:spPr bwMode="auto">
          <a:xfrm>
            <a:off x="5384800" y="5410201"/>
            <a:ext cx="345440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0000FF"/>
                </a:solidFill>
                <a:latin typeface="Times New Roman" pitchFamily="18" charset="0"/>
              </a:rPr>
              <a:t>Hitachi Schottky Emitter Tip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44823-D755-4B00-BF01-52641E82183E}" type="slidenum">
              <a:rPr lang="en-US"/>
              <a:pPr/>
              <a:t>22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Hi Performance SEM</a:t>
            </a:r>
          </a:p>
        </p:txBody>
      </p:sp>
      <p:sp>
        <p:nvSpPr>
          <p:cNvPr id="104450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Schottky</a:t>
            </a:r>
            <a:r>
              <a:rPr lang="en-US" sz="20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Performance</a:t>
            </a:r>
          </a:p>
        </p:txBody>
      </p:sp>
      <p:sp>
        <p:nvSpPr>
          <p:cNvPr id="104451" name="Rectangle 2051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752600"/>
            <a:ext cx="4334933" cy="43434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Schottky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emitters can produce large amounts of current compared to cold FEG systems; cold FEGs are less useful for EDS and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not good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for e-beam lithography.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Because they are always on they are very stable (few % per week change in current)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They eventually fail when the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Zirconia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reservoir is depleted: 1-2 years.</a:t>
            </a:r>
          </a:p>
        </p:txBody>
      </p:sp>
      <p:pic>
        <p:nvPicPr>
          <p:cNvPr id="104454" name="Picture 2054" descr="S4300 beam current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/>
          <a:srcRect l="10240" t="14075" r="10638" b="3183"/>
          <a:stretch>
            <a:fillRect/>
          </a:stretch>
        </p:blipFill>
        <p:spPr>
          <a:xfrm>
            <a:off x="4436533" y="1752601"/>
            <a:ext cx="4707467" cy="4397375"/>
          </a:xfrm>
        </p:spPr>
      </p:pic>
      <p:sp>
        <p:nvSpPr>
          <p:cNvPr id="104455" name="Text Box 2055"/>
          <p:cNvSpPr txBox="1">
            <a:spLocks noChangeArrowheads="1"/>
          </p:cNvSpPr>
          <p:nvPr/>
        </p:nvSpPr>
        <p:spPr bwMode="auto">
          <a:xfrm>
            <a:off x="5452534" y="6248401"/>
            <a:ext cx="3115733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C0128"/>
                </a:solidFill>
                <a:latin typeface="Comic Sans MS" pitchFamily="66" charset="0"/>
              </a:rPr>
              <a:t>Output from Schottky gun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E8FED-E2DB-4E13-9855-599BFE288A5E}" type="slidenum">
              <a:rPr lang="en-US"/>
              <a:pPr/>
              <a:t>23</a:t>
            </a:fld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Hi Performance SEM</a:t>
            </a:r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Nano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tips - atomic sized FEG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69334" y="1295400"/>
            <a:ext cx="4436533" cy="4267200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Nano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-tips are field emitters in which the size of the tip has shrunk to a single atom.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They can be made by processing normal  tungsten FE tips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More usually they are made from carbon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nanotubes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They can operate at energies as low as 50eV, and have a very small source size</a:t>
            </a:r>
          </a:p>
        </p:txBody>
      </p:sp>
      <p:pic>
        <p:nvPicPr>
          <p:cNvPr id="116740" name="Picture 4" descr="Etched"/>
          <p:cNvPicPr>
            <a:picLocks noChangeAspect="1" noChangeArrowheads="1"/>
          </p:cNvPicPr>
          <p:nvPr/>
        </p:nvPicPr>
        <p:blipFill>
          <a:blip r:embed="rId2"/>
          <a:srcRect l="11508" t="3845" r="12904" b="7690"/>
          <a:stretch>
            <a:fillRect/>
          </a:stretch>
        </p:blipFill>
        <p:spPr bwMode="auto">
          <a:xfrm>
            <a:off x="6248400" y="1676400"/>
            <a:ext cx="2468034" cy="2095500"/>
          </a:xfrm>
          <a:prstGeom prst="rect">
            <a:avLst/>
          </a:prstGeom>
          <a:noFill/>
        </p:spPr>
      </p:pic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4876800" y="2362200"/>
            <a:ext cx="1447800" cy="1200329"/>
          </a:xfrm>
          <a:prstGeom prst="rect">
            <a:avLst/>
          </a:prstGeom>
          <a:noFill/>
          <a:ln w="12699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solidFill>
                  <a:srgbClr val="FC0128"/>
                </a:solidFill>
                <a:latin typeface="Times New Roman" pitchFamily="18" charset="0"/>
              </a:rPr>
              <a:t>Etched tungsten tip</a:t>
            </a:r>
            <a:endParaRPr lang="en-US" sz="2400" dirty="0">
              <a:solidFill>
                <a:srgbClr val="FC0128"/>
              </a:solidFill>
              <a:latin typeface="Times New Roman" pitchFamily="18" charset="0"/>
            </a:endParaRPr>
          </a:p>
        </p:txBody>
      </p:sp>
      <p:pic>
        <p:nvPicPr>
          <p:cNvPr id="116742" name="Picture 6" descr="FIMorch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0545" y="3810000"/>
            <a:ext cx="2627489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743" name="Text Box 7"/>
          <p:cNvSpPr txBox="1">
            <a:spLocks noChangeArrowheads="1"/>
          </p:cNvSpPr>
          <p:nvPr/>
        </p:nvSpPr>
        <p:spPr bwMode="auto">
          <a:xfrm>
            <a:off x="4572000" y="4800601"/>
            <a:ext cx="17526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solidFill>
                  <a:srgbClr val="FC0128"/>
                </a:solidFill>
                <a:latin typeface="Comic Sans MS" pitchFamily="66" charset="0"/>
              </a:rPr>
              <a:t>Field ion image of a W </a:t>
            </a:r>
            <a:r>
              <a:rPr lang="en-US" sz="2400" b="1" dirty="0" err="1">
                <a:solidFill>
                  <a:srgbClr val="FC0128"/>
                </a:solidFill>
                <a:latin typeface="Comic Sans MS" pitchFamily="66" charset="0"/>
              </a:rPr>
              <a:t>nanotip</a:t>
            </a:r>
            <a:r>
              <a:rPr lang="en-US" sz="2400" b="1" dirty="0">
                <a:solidFill>
                  <a:srgbClr val="FC0128"/>
                </a:solidFill>
                <a:latin typeface="Comic Sans MS" pitchFamily="66" charset="0"/>
              </a:rPr>
              <a:t> emitter</a:t>
            </a:r>
            <a:endParaRPr lang="en-US" b="1" dirty="0">
              <a:solidFill>
                <a:srgbClr val="FC0128"/>
              </a:solidFill>
              <a:latin typeface="Comic Sans MS" pitchFamily="66" charset="0"/>
            </a:endParaRPr>
          </a:p>
        </p:txBody>
      </p:sp>
      <p:sp>
        <p:nvSpPr>
          <p:cNvPr id="116744" name="Line 8"/>
          <p:cNvSpPr>
            <a:spLocks noChangeShapeType="1"/>
          </p:cNvSpPr>
          <p:nvPr/>
        </p:nvSpPr>
        <p:spPr bwMode="auto">
          <a:xfrm>
            <a:off x="3657600" y="2971800"/>
            <a:ext cx="3733800" cy="20574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advClick="0"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0AAA5-BE7C-4822-9E0A-017BFFE402CC}" type="slidenum">
              <a:rPr lang="en-US"/>
              <a:pPr/>
              <a:t>24</a:t>
            </a:fld>
            <a:endParaRPr lang="en-U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Hi Performance SEM</a:t>
            </a:r>
          </a:p>
        </p:txBody>
      </p:sp>
      <p:pic>
        <p:nvPicPr>
          <p:cNvPr id="94210" name="Picture 2" descr="Untitled-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75200" y="1614488"/>
            <a:ext cx="3793067" cy="3630612"/>
          </a:xfrm>
          <a:prstGeom prst="rect">
            <a:avLst/>
          </a:prstGeom>
          <a:noFill/>
        </p:spPr>
      </p:pic>
      <p:pic>
        <p:nvPicPr>
          <p:cNvPr id="94211" name="Picture 3" descr="Untitled-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333" y="1600201"/>
            <a:ext cx="3793067" cy="3630613"/>
          </a:xfrm>
          <a:prstGeom prst="rect">
            <a:avLst/>
          </a:prstGeom>
          <a:noFill/>
        </p:spPr>
      </p:pic>
      <p:sp>
        <p:nvSpPr>
          <p:cNvPr id="94212" name="Text Box 4"/>
          <p:cNvSpPr txBox="1">
            <a:spLocks noChangeArrowheads="1"/>
          </p:cNvSpPr>
          <p:nvPr/>
        </p:nvSpPr>
        <p:spPr bwMode="auto">
          <a:xfrm>
            <a:off x="1422400" y="5715001"/>
            <a:ext cx="6172200" cy="78483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solidFill>
                  <a:srgbClr val="FC0128"/>
                </a:solidFill>
                <a:latin typeface="Times New Roman" pitchFamily="18" charset="0"/>
              </a:rPr>
              <a:t>Copper alignment grid sample in S6000 CD-SEM</a:t>
            </a:r>
          </a:p>
          <a:p>
            <a:pPr algn="ctr">
              <a:spcBef>
                <a:spcPct val="50000"/>
              </a:spcBef>
            </a:pPr>
            <a:r>
              <a:rPr lang="en-US" b="1" dirty="0">
                <a:solidFill>
                  <a:srgbClr val="FC0128"/>
                </a:solidFill>
                <a:latin typeface="Times New Roman" pitchFamily="18" charset="0"/>
              </a:rPr>
              <a:t>Courtesy A. </a:t>
            </a:r>
            <a:r>
              <a:rPr lang="en-US" b="1" dirty="0" err="1">
                <a:solidFill>
                  <a:srgbClr val="FC0128"/>
                </a:solidFill>
                <a:latin typeface="Times New Roman" pitchFamily="18" charset="0"/>
              </a:rPr>
              <a:t>Vladar</a:t>
            </a:r>
            <a:r>
              <a:rPr lang="en-US" b="1" dirty="0">
                <a:solidFill>
                  <a:srgbClr val="FC0128"/>
                </a:solidFill>
                <a:latin typeface="Times New Roman" pitchFamily="18" charset="0"/>
              </a:rPr>
              <a:t>, NIST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1388533" y="5257800"/>
            <a:ext cx="1674689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00FF"/>
                </a:solidFill>
                <a:latin typeface="Times New Roman" pitchFamily="18" charset="0"/>
              </a:rPr>
              <a:t>Regular tip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94214" name="Rectangle 6"/>
          <p:cNvSpPr>
            <a:spLocks noChangeArrowheads="1"/>
          </p:cNvSpPr>
          <p:nvPr/>
        </p:nvSpPr>
        <p:spPr bwMode="auto">
          <a:xfrm>
            <a:off x="6400800" y="5181600"/>
            <a:ext cx="1322798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00FF"/>
                </a:solidFill>
                <a:latin typeface="Times New Roman" pitchFamily="18" charset="0"/>
              </a:rPr>
              <a:t>Nano tip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94215" name="Rectangle 7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  <a:noFill/>
          <a:ln/>
        </p:spPr>
        <p:txBody>
          <a:bodyPr lIns="92075" tIns="46038" rIns="92075" bIns="46038" anchor="ctr"/>
          <a:lstStyle/>
          <a:p>
            <a:r>
              <a:rPr lang="en-US" sz="5400" b="1"/>
              <a:t>Regular and Nano Tips</a:t>
            </a:r>
            <a:r>
              <a:rPr lang="en-US"/>
              <a:t> </a:t>
            </a: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84ABF-ADFD-41CE-8B25-8DE0D0A4DD09}" type="slidenum">
              <a:rPr lang="en-US"/>
              <a:pPr/>
              <a:t>25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Hi Performance SEM</a:t>
            </a: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/>
          <a:lstStyle/>
          <a:p>
            <a:r>
              <a:rPr lang="en-US" sz="2800" dirty="0">
                <a:latin typeface="Comic Sans MS" pitchFamily="66" charset="0"/>
              </a:rPr>
              <a:t>(1) Source Size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69333" y="1752600"/>
            <a:ext cx="3386667" cy="4114800"/>
          </a:xfrm>
          <a:noFill/>
          <a:ln/>
        </p:spPr>
        <p:txBody>
          <a:bodyPr lIns="90488" tIns="44450" rIns="90488" bIns="44450"/>
          <a:lstStyle/>
          <a:p>
            <a:pPr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The source size is  apparent width of the disc from which the electrons appear to come</a:t>
            </a:r>
          </a:p>
          <a:p>
            <a:pPr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0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Small is good</a:t>
            </a:r>
            <a:r>
              <a:rPr lang="en-US" sz="2000" b="1" dirty="0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- for high resolution SEM because less demagnification is needed to attain a given probe size</a:t>
            </a:r>
          </a:p>
          <a:p>
            <a:pPr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0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But too small may be bad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– because demagnification helps minimize the effects of vibration and fields</a:t>
            </a:r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486400" y="1752600"/>
            <a:ext cx="3386667" cy="4114800"/>
          </a:xfrm>
          <a:noFill/>
          <a:ln/>
        </p:spPr>
        <p:txBody>
          <a:bodyPr lIns="90488" tIns="44450" rIns="90488" bIns="44450"/>
          <a:lstStyle/>
          <a:p>
            <a:pPr>
              <a:buFont typeface="Wingdings" pitchFamily="2" charset="2"/>
              <a:buChar char="§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W hairpin</a:t>
            </a: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- 50µm </a:t>
            </a:r>
          </a:p>
          <a:p>
            <a:pPr>
              <a:buFont typeface="Wingdings" pitchFamily="2" charset="2"/>
              <a:buChar char="§"/>
            </a:pPr>
            <a:r>
              <a:rPr lang="en-US" sz="24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Schottky</a:t>
            </a: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- 25nm</a:t>
            </a:r>
          </a:p>
          <a:p>
            <a:pPr>
              <a:buFont typeface="Wingdings" pitchFamily="2" charset="2"/>
              <a:buChar char="§"/>
            </a:pP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Cold FEG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- 5nm</a:t>
            </a:r>
          </a:p>
          <a:p>
            <a:pPr>
              <a:buFont typeface="Wingdings" pitchFamily="2" charset="2"/>
              <a:buChar char="§"/>
            </a:pPr>
            <a:r>
              <a:rPr lang="en-US" sz="24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Nano</a:t>
            </a: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-FEG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- 0.5nm</a:t>
            </a:r>
          </a:p>
        </p:txBody>
      </p:sp>
      <p:pic>
        <p:nvPicPr>
          <p:cNvPr id="81925" name="Picture 5" descr="FEtip"/>
          <p:cNvPicPr>
            <a:picLocks noChangeAspect="1" noChangeArrowheads="1"/>
          </p:cNvPicPr>
          <p:nvPr/>
        </p:nvPicPr>
        <p:blipFill>
          <a:blip r:embed="rId2"/>
          <a:srcRect l="9358" t="4936" r="9358" b="2229"/>
          <a:stretch>
            <a:fillRect/>
          </a:stretch>
        </p:blipFill>
        <p:spPr bwMode="auto">
          <a:xfrm>
            <a:off x="3623734" y="1447800"/>
            <a:ext cx="1861256" cy="5410200"/>
          </a:xfrm>
          <a:prstGeom prst="rect">
            <a:avLst/>
          </a:prstGeom>
          <a:noFill/>
        </p:spPr>
      </p:pic>
      <p:sp>
        <p:nvSpPr>
          <p:cNvPr id="81926" name="Text Box 6"/>
          <p:cNvSpPr txBox="1">
            <a:spLocks noChangeArrowheads="1"/>
          </p:cNvSpPr>
          <p:nvPr/>
        </p:nvSpPr>
        <p:spPr bwMode="auto">
          <a:xfrm>
            <a:off x="5655733" y="3810001"/>
            <a:ext cx="3048000" cy="15696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>
                <a:solidFill>
                  <a:schemeClr val="accent1"/>
                </a:solidFill>
                <a:latin typeface="Comic Sans MS" pitchFamily="66" charset="0"/>
              </a:rPr>
              <a:t>The physical size of the tip does not determine the source size!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228600"/>
            <a:ext cx="7772400" cy="685800"/>
          </a:xfrm>
        </p:spPr>
        <p:txBody>
          <a:bodyPr/>
          <a:lstStyle/>
          <a:p>
            <a:pPr algn="ctr"/>
            <a:r>
              <a:rPr lang="en-US" sz="3600"/>
              <a:t>Brightness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178800" cy="5181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Luminance is a photometric measure of the density of luminous intensity in a given direction. It describes the amount of light that passes through or is emitted from a particular area, and falls within a given solid angle.  “Brightness” is a term which has been supplanted by “luminance”. 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 err="1"/>
              <a:t>L</a:t>
            </a:r>
            <a:r>
              <a:rPr lang="en-US" sz="2400" baseline="-25000" dirty="0" err="1"/>
              <a:t>v</a:t>
            </a:r>
            <a:r>
              <a:rPr lang="en-US" sz="2400" dirty="0"/>
              <a:t> = d</a:t>
            </a:r>
            <a:r>
              <a:rPr lang="en-US" sz="2400" baseline="30000" dirty="0"/>
              <a:t>2</a:t>
            </a:r>
            <a:r>
              <a:rPr lang="en-US" sz="2400" dirty="0"/>
              <a:t>F/(</a:t>
            </a:r>
            <a:r>
              <a:rPr lang="en-US" sz="2400" dirty="0" err="1"/>
              <a:t>dA</a:t>
            </a:r>
            <a:r>
              <a:rPr lang="en-US" sz="2400" dirty="0"/>
              <a:t> </a:t>
            </a:r>
            <a:r>
              <a:rPr lang="en-US" sz="2400" dirty="0" err="1"/>
              <a:t>dΩ</a:t>
            </a:r>
            <a:r>
              <a:rPr lang="en-US" sz="2400" dirty="0"/>
              <a:t> </a:t>
            </a:r>
            <a:r>
              <a:rPr lang="en-US" sz="2400" dirty="0" err="1"/>
              <a:t>cosθ</a:t>
            </a:r>
            <a:r>
              <a:rPr lang="en-US" sz="2400" dirty="0"/>
              <a:t>)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Where:</a:t>
            </a:r>
          </a:p>
          <a:p>
            <a:pPr>
              <a:lnSpc>
                <a:spcPct val="80000"/>
              </a:lnSpc>
            </a:pPr>
            <a:r>
              <a:rPr lang="en-US" sz="2400" dirty="0" err="1"/>
              <a:t>L</a:t>
            </a:r>
            <a:r>
              <a:rPr lang="en-US" sz="2400" baseline="-25000" dirty="0" err="1"/>
              <a:t>v</a:t>
            </a:r>
            <a:r>
              <a:rPr lang="en-US" sz="2400" dirty="0"/>
              <a:t> is the luminance or brightness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F is the flux of radiation or electrons</a:t>
            </a:r>
          </a:p>
          <a:p>
            <a:pPr>
              <a:lnSpc>
                <a:spcPct val="80000"/>
              </a:lnSpc>
            </a:pPr>
            <a:r>
              <a:rPr lang="en-US" sz="2400" dirty="0" err="1"/>
              <a:t>dA</a:t>
            </a:r>
            <a:r>
              <a:rPr lang="en-US" sz="2400" dirty="0"/>
              <a:t> is the area on the source or detector</a:t>
            </a:r>
          </a:p>
          <a:p>
            <a:pPr>
              <a:lnSpc>
                <a:spcPct val="80000"/>
              </a:lnSpc>
            </a:pPr>
            <a:r>
              <a:rPr lang="en-US" sz="2400" dirty="0" err="1"/>
              <a:t>dΩ</a:t>
            </a:r>
            <a:r>
              <a:rPr lang="en-US" sz="2400" dirty="0"/>
              <a:t> is the solid angle subtended by the detector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Θ is the angle between the direction the radiation is going and the normal to the detector area</a:t>
            </a:r>
            <a:endParaRPr lang="en-US" sz="2400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2F9A3-C58D-4372-8205-C28B9FF6BE97}" type="slidenum">
              <a:rPr lang="en-US"/>
              <a:pPr/>
              <a:t>27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Hi Performance SEM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/>
          <a:lstStyle/>
          <a:p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(2) Source Brightness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85950"/>
            <a:ext cx="4250267" cy="3752850"/>
          </a:xfrm>
          <a:noFill/>
          <a:ln/>
        </p:spPr>
        <p:txBody>
          <a:bodyPr lIns="90488" tIns="44450" rIns="90488" bIns="44450"/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Brightness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:current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per unit area per solid angle;has units of amp/cm</a:t>
            </a:r>
            <a:r>
              <a:rPr lang="en-US" sz="24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steradian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rgbClr val="FC0128"/>
                </a:solidFill>
                <a:latin typeface="Times New Roman" pitchFamily="18" charset="0"/>
                <a:cs typeface="Times New Roman" pitchFamily="18" charset="0"/>
              </a:rPr>
              <a:t>Brightness is conserved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92" name="Picture 4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4844345" y="2378076"/>
            <a:ext cx="3729566" cy="3262313"/>
          </a:xfrm>
          <a:noFill/>
          <a:ln/>
        </p:spPr>
      </p:pic>
      <p:pic>
        <p:nvPicPr>
          <p:cNvPr id="12293" name="Picture 5"/>
          <p:cNvPicPr>
            <a:picLocks noChangeArrowheads="1"/>
          </p:cNvPicPr>
          <p:nvPr/>
        </p:nvPicPr>
        <p:blipFill>
          <a:blip r:embed="rId3"/>
          <a:srcRect t="9100" b="32565"/>
          <a:stretch>
            <a:fillRect/>
          </a:stretch>
        </p:blipFill>
        <p:spPr bwMode="auto">
          <a:xfrm>
            <a:off x="1049867" y="3657601"/>
            <a:ext cx="2500489" cy="1566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4842933" y="5943601"/>
            <a:ext cx="3386667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000CC"/>
                </a:solidFill>
                <a:latin typeface="Comic Sans MS" pitchFamily="66" charset="0"/>
              </a:rPr>
              <a:t>Measuring </a:t>
            </a:r>
            <a:r>
              <a:rPr lang="en-US" b="1">
                <a:solidFill>
                  <a:srgbClr val="0000CC"/>
                </a:solidFill>
              </a:rPr>
              <a:t>b</a:t>
            </a:r>
            <a:r>
              <a:rPr lang="en-US" b="1">
                <a:solidFill>
                  <a:srgbClr val="0000CC"/>
                </a:solidFill>
                <a:latin typeface="Comic Sans MS" pitchFamily="66" charset="0"/>
              </a:rPr>
              <a:t> at the specimen</a:t>
            </a:r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508000" y="5638801"/>
            <a:ext cx="399626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omic Sans MS" pitchFamily="66" charset="0"/>
              </a:rPr>
              <a:t>Also increases linearly with voltage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20" name="Rectangle 4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7772400" cy="762000"/>
          </a:xfrm>
        </p:spPr>
        <p:txBody>
          <a:bodyPr/>
          <a:lstStyle/>
          <a:p>
            <a:pPr algn="ctr"/>
            <a:r>
              <a:rPr lang="en-US"/>
              <a:t>Conservation of brightness</a:t>
            </a:r>
          </a:p>
        </p:txBody>
      </p:sp>
      <p:pic>
        <p:nvPicPr>
          <p:cNvPr id="265221" name="Picture 5" descr="Fig 2_20 cr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8133" y="990600"/>
            <a:ext cx="4754034" cy="5410200"/>
          </a:xfrm>
          <a:prstGeom prst="rect">
            <a:avLst/>
          </a:prstGeom>
          <a:noFill/>
        </p:spPr>
      </p:pic>
      <p:sp>
        <p:nvSpPr>
          <p:cNvPr id="265222" name="Text Box 6"/>
          <p:cNvSpPr txBox="1">
            <a:spLocks noChangeArrowheads="1"/>
          </p:cNvSpPr>
          <p:nvPr/>
        </p:nvSpPr>
        <p:spPr bwMode="auto">
          <a:xfrm>
            <a:off x="7484534" y="4495801"/>
            <a:ext cx="109784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>
                <a:latin typeface="Times New Roman" pitchFamily="18" charset="0"/>
              </a:rPr>
              <a:t>Sample</a:t>
            </a:r>
          </a:p>
        </p:txBody>
      </p:sp>
      <p:sp>
        <p:nvSpPr>
          <p:cNvPr id="265224" name="Line 8"/>
          <p:cNvSpPr>
            <a:spLocks noChangeShapeType="1"/>
          </p:cNvSpPr>
          <p:nvPr/>
        </p:nvSpPr>
        <p:spPr bwMode="auto">
          <a:xfrm flipH="1">
            <a:off x="6807200" y="4724400"/>
            <a:ext cx="6096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5225" name="Text Box 9"/>
          <p:cNvSpPr txBox="1">
            <a:spLocks noChangeArrowheads="1"/>
          </p:cNvSpPr>
          <p:nvPr/>
        </p:nvSpPr>
        <p:spPr bwMode="auto">
          <a:xfrm>
            <a:off x="169334" y="1981201"/>
            <a:ext cx="2582758" cy="14773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Weak condenser lens:</a:t>
            </a:r>
          </a:p>
          <a:p>
            <a:r>
              <a:rPr lang="en-US" dirty="0">
                <a:latin typeface="Times New Roman" pitchFamily="18" charset="0"/>
              </a:rPr>
              <a:t>Larger beam area</a:t>
            </a:r>
          </a:p>
          <a:p>
            <a:r>
              <a:rPr lang="en-US" dirty="0">
                <a:latin typeface="Times New Roman" pitchFamily="18" charset="0"/>
              </a:rPr>
              <a:t>Less tight focus</a:t>
            </a:r>
          </a:p>
          <a:p>
            <a:r>
              <a:rPr lang="en-US" dirty="0">
                <a:latin typeface="Times New Roman" pitchFamily="18" charset="0"/>
              </a:rPr>
              <a:t>Fewer electrons </a:t>
            </a:r>
            <a:r>
              <a:rPr lang="en-US" dirty="0" err="1">
                <a:latin typeface="Times New Roman" pitchFamily="18" charset="0"/>
              </a:rPr>
              <a:t>apertured</a:t>
            </a:r>
            <a:endParaRPr lang="en-US" dirty="0">
              <a:latin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</a:rPr>
              <a:t>out by aperture</a:t>
            </a:r>
          </a:p>
        </p:txBody>
      </p:sp>
      <p:sp>
        <p:nvSpPr>
          <p:cNvPr id="265226" name="Text Box 10"/>
          <p:cNvSpPr txBox="1">
            <a:spLocks noChangeArrowheads="1"/>
          </p:cNvSpPr>
          <p:nvPr/>
        </p:nvSpPr>
        <p:spPr bwMode="auto">
          <a:xfrm>
            <a:off x="6536267" y="1828801"/>
            <a:ext cx="2505814" cy="14773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Strong condenser lens:</a:t>
            </a:r>
          </a:p>
          <a:p>
            <a:r>
              <a:rPr lang="en-US" dirty="0">
                <a:latin typeface="Times New Roman" pitchFamily="18" charset="0"/>
              </a:rPr>
              <a:t>Smaller beam area</a:t>
            </a:r>
          </a:p>
          <a:p>
            <a:r>
              <a:rPr lang="en-US" dirty="0">
                <a:latin typeface="Times New Roman" pitchFamily="18" charset="0"/>
              </a:rPr>
              <a:t>Tighter focus</a:t>
            </a:r>
          </a:p>
          <a:p>
            <a:r>
              <a:rPr lang="en-US" dirty="0">
                <a:latin typeface="Times New Roman" pitchFamily="18" charset="0"/>
              </a:rPr>
              <a:t>More electrons </a:t>
            </a:r>
            <a:r>
              <a:rPr lang="en-US" dirty="0" err="1">
                <a:latin typeface="Times New Roman" pitchFamily="18" charset="0"/>
              </a:rPr>
              <a:t>apertured</a:t>
            </a:r>
            <a:endParaRPr lang="en-US" dirty="0">
              <a:latin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</a:rPr>
              <a:t>Out by final aperture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61E25-3F40-4868-B1CC-78212F84DF70}" type="slidenum">
              <a:rPr lang="en-US" sz="1800">
                <a:latin typeface="Times New Roman" pitchFamily="18" charset="0"/>
                <a:cs typeface="Times New Roman" pitchFamily="18" charset="0"/>
              </a:rPr>
              <a:pPr/>
              <a:t>29</a:t>
            </a:fld>
            <a:endParaRPr lang="en-US" sz="1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/>
          <a:lstStyle/>
          <a:p>
            <a:r>
              <a:rPr lang="en-US" sz="28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Emitter brightness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981200"/>
            <a:ext cx="3928533" cy="4114800"/>
          </a:xfrm>
          <a:noFill/>
          <a:ln/>
        </p:spPr>
        <p:txBody>
          <a:bodyPr lIns="90488" tIns="44450" rIns="90488" bIns="44450"/>
          <a:lstStyle/>
          <a:p>
            <a:pPr>
              <a:buFont typeface="Wingdings" pitchFamily="2" charset="2"/>
              <a:buChar char="§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Brightness is the most useful measure of gun performance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Brightness varies linearly with energy one so must compare different guns at  the  same beam energy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>
                <a:solidFill>
                  <a:srgbClr val="FC0128"/>
                </a:solidFill>
                <a:latin typeface="Times New Roman" pitchFamily="18" charset="0"/>
                <a:cs typeface="Times New Roman" pitchFamily="18" charset="0"/>
              </a:rPr>
              <a:t>High brightness is not the same as high current</a:t>
            </a: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944534" y="2362200"/>
            <a:ext cx="3725333" cy="4114800"/>
          </a:xfrm>
          <a:noFill/>
          <a:ln/>
        </p:spPr>
        <p:txBody>
          <a:bodyPr lIns="90488" tIns="44450" rIns="90488" bIns="44450"/>
          <a:lstStyle/>
          <a:p>
            <a:pPr>
              <a:buFont typeface="Wingdings" pitchFamily="2" charset="2"/>
              <a:buChar char="§"/>
            </a:pPr>
            <a:r>
              <a:rPr lang="en-US" sz="1800">
                <a:latin typeface="Times New Roman" pitchFamily="18" charset="0"/>
                <a:cs typeface="Times New Roman" pitchFamily="18" charset="0"/>
              </a:rPr>
              <a:t>At 20keV typical values (A/cm</a:t>
            </a:r>
            <a:r>
              <a:rPr lang="en-US" sz="1800" baseline="3000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800">
                <a:latin typeface="Times New Roman" pitchFamily="18" charset="0"/>
                <a:cs typeface="Times New Roman" pitchFamily="18" charset="0"/>
              </a:rPr>
              <a:t>/str)</a:t>
            </a:r>
          </a:p>
          <a:p>
            <a:pPr>
              <a:buFont typeface="Wingdings" pitchFamily="2" charset="2"/>
              <a:buChar char="§"/>
            </a:pPr>
            <a:r>
              <a:rPr lang="en-US" sz="18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W  hairpin 10</a:t>
            </a:r>
            <a:r>
              <a:rPr lang="en-US" sz="1800" baseline="300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18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Font typeface="Wingdings" pitchFamily="2" charset="2"/>
              <a:buChar char="§"/>
            </a:pPr>
            <a:r>
              <a:rPr lang="en-US" sz="18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FEGs  10</a:t>
            </a:r>
            <a:r>
              <a:rPr lang="en-US" sz="1800" baseline="300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endParaRPr lang="en-US" sz="180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18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nano-FEG 10</a:t>
            </a:r>
            <a:r>
              <a:rPr lang="en-US" sz="1800" baseline="300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4842933" y="2286000"/>
            <a:ext cx="3657600" cy="2971800"/>
          </a:xfrm>
          <a:prstGeom prst="rect">
            <a:avLst/>
          </a:prstGeom>
          <a:solidFill>
            <a:schemeClr val="accent1">
              <a:alpha val="8000"/>
            </a:schemeClr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D:\2011-12-25_D\Service_IITP\Inspire_DST\DSCN289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28600"/>
            <a:ext cx="8763000" cy="60666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9564" name="Group 188"/>
          <p:cNvGraphicFramePr>
            <a:graphicFrameLocks noGrp="1"/>
          </p:cNvGraphicFramePr>
          <p:nvPr/>
        </p:nvGraphicFramePr>
        <p:xfrm>
          <a:off x="541867" y="1462088"/>
          <a:ext cx="7247467" cy="4948556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3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85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3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endParaRPr kumimoji="1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81280" marR="812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</a:rPr>
                        <a:t>Units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</a:rPr>
                        <a:t>Tungsten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</a:rPr>
                        <a:t>LaB</a:t>
                      </a:r>
                      <a:r>
                        <a:rPr kumimoji="1" lang="en-US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</a:rPr>
                        <a:t>6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</a:rPr>
                        <a:t>FEG (cold)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</a:rPr>
                        <a:t>FEG (thermal)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</a:rPr>
                        <a:t>FEG (Schottky)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Work Function</a:t>
                      </a:r>
                    </a:p>
                  </a:txBody>
                  <a:tcPr marL="81280" marR="812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eV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4.5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2.4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4.5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Operating Temperature</a:t>
                      </a:r>
                    </a:p>
                  </a:txBody>
                  <a:tcPr marL="81280" marR="812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K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2700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1700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300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1750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endParaRPr kumimoji="1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Current Density</a:t>
                      </a:r>
                    </a:p>
                  </a:txBody>
                  <a:tcPr marL="81280" marR="812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A/m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5*10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Crossover Size</a:t>
                      </a:r>
                    </a:p>
                  </a:txBody>
                  <a:tcPr marL="81280" marR="812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μ m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&lt;0.005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&lt;0.005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0.015-0.030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Brightness</a:t>
                      </a:r>
                    </a:p>
                  </a:txBody>
                  <a:tcPr marL="81280" marR="812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A/cm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 sr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 × 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Energy Speed</a:t>
                      </a:r>
                    </a:p>
                  </a:txBody>
                  <a:tcPr marL="81280" marR="812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eV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1.5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0.3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0.3-1.0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Stability</a:t>
                      </a:r>
                    </a:p>
                  </a:txBody>
                  <a:tcPr marL="81280" marR="812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%/hr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&lt;1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&lt;1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~1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Vacuum</a:t>
                      </a:r>
                    </a:p>
                  </a:txBody>
                  <a:tcPr marL="81280" marR="812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PA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-2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-4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-8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-8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-8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Lifetime</a:t>
                      </a:r>
                    </a:p>
                  </a:txBody>
                  <a:tcPr marL="81280" marR="812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hr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500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&gt;1000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&gt;1000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&gt;1000</a:t>
                      </a:r>
                    </a:p>
                  </a:txBody>
                  <a:tcPr marL="81280" marR="812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29563" name="Text Box 187"/>
          <p:cNvSpPr txBox="1">
            <a:spLocks noChangeArrowheads="1"/>
          </p:cNvSpPr>
          <p:nvPr/>
        </p:nvSpPr>
        <p:spPr bwMode="auto">
          <a:xfrm>
            <a:off x="1761067" y="623888"/>
            <a:ext cx="5080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400">
                <a:latin typeface="Arial" charset="0"/>
              </a:rPr>
              <a:t>Comparison of Electron Sources at 20kV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5E542-E1EF-4BE3-B7B1-2AA70355F39A}" type="slidenum">
              <a:rPr lang="en-US" sz="1800">
                <a:latin typeface="Times New Roman" pitchFamily="18" charset="0"/>
                <a:cs typeface="Times New Roman" pitchFamily="18" charset="0"/>
              </a:rPr>
              <a:pPr/>
              <a:t>31</a:t>
            </a:fld>
            <a:endParaRPr lang="en-US" sz="1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>
                <a:latin typeface="Times New Roman" pitchFamily="18" charset="0"/>
                <a:cs typeface="Times New Roman" pitchFamily="18" charset="0"/>
              </a:rPr>
              <a:t>Intro to Hi Performance SEM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488" tIns="44450" rIns="90488" bIns="44450"/>
          <a:lstStyle/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The cold FEG offers high brightness, small size and low energy spread, but is least stable, generates limited current and must be flashed daily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But </a:t>
            </a:r>
            <a:r>
              <a:rPr lang="en-US" sz="1800" b="1" dirty="0" err="1">
                <a:latin typeface="Times New Roman" pitchFamily="18" charset="0"/>
                <a:cs typeface="Times New Roman" pitchFamily="18" charset="0"/>
              </a:rPr>
              <a:t>Schottky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emitters are stable, reliable, and have most the best features of cold FEG and the familiar tungsten hairpin 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source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en-US" sz="1800" b="1" dirty="0" err="1">
                <a:latin typeface="Times New Roman" pitchFamily="18" charset="0"/>
                <a:cs typeface="Times New Roman" pitchFamily="18" charset="0"/>
              </a:rPr>
              <a:t>Nanotips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may be the source of the future if the bugs can be worked 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out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W-hairpins are adequate for many applications not demanding highest resolution.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defTabSz="838200">
              <a:defRPr/>
            </a:pPr>
            <a:fld id="{59794EED-7F6D-4C1E-8B67-103E674FDCF2}" type="datetime2">
              <a:rPr lang="en-US"/>
              <a:pPr defTabSz="838200">
                <a:defRPr/>
              </a:pPr>
              <a:t>Thursday, November 17, 2022</a:t>
            </a:fld>
            <a:endParaRPr lang="en-US"/>
          </a:p>
        </p:txBody>
      </p:sp>
      <p:sp>
        <p:nvSpPr>
          <p:cNvPr id="8089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38200">
              <a:defRPr/>
            </a:pPr>
            <a:fld id="{ED6C484B-7885-4D29-B13D-FABFD01A4502}" type="slidenum">
              <a:rPr lang="en-US"/>
              <a:pPr defTabSz="838200">
                <a:defRPr/>
              </a:pPr>
              <a:t>32</a:t>
            </a:fld>
            <a:endParaRPr lang="en-US"/>
          </a:p>
        </p:txBody>
      </p:sp>
      <p:sp>
        <p:nvSpPr>
          <p:cNvPr id="54276" name="Text Box 3"/>
          <p:cNvSpPr txBox="1">
            <a:spLocks noChangeArrowheads="1"/>
          </p:cNvSpPr>
          <p:nvPr/>
        </p:nvSpPr>
        <p:spPr bwMode="auto">
          <a:xfrm>
            <a:off x="3016250" y="3948113"/>
            <a:ext cx="184150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838200"/>
            <a:endParaRPr lang="en-US">
              <a:latin typeface="Calibri" pitchFamily="34" charset="0"/>
            </a:endParaRPr>
          </a:p>
        </p:txBody>
      </p:sp>
      <p:pic>
        <p:nvPicPr>
          <p:cNvPr id="54277" name="Picture 5" descr="Image00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00300" y="0"/>
            <a:ext cx="4894263" cy="662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228600" y="1682750"/>
            <a:ext cx="1322388" cy="369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b="1" i="1">
                <a:latin typeface="Calibri" pitchFamily="34" charset="0"/>
              </a:rPr>
              <a:t>Leo 1430vp</a:t>
            </a:r>
            <a:r>
              <a:rPr lang="en-US">
                <a:latin typeface="Calibri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D:\2011-12-25_D\Service_IITP\Inspire_DST\DSCN289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28600"/>
            <a:ext cx="8763000" cy="60666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defTabSz="838200">
              <a:defRPr/>
            </a:pPr>
            <a:fld id="{1FCDC988-4799-4D32-946A-764BD4D9F826}" type="datetime2">
              <a:rPr lang="en-US"/>
              <a:pPr defTabSz="838200">
                <a:defRPr/>
              </a:pPr>
              <a:t>Thursday, November 17, 2022</a:t>
            </a:fld>
            <a:endParaRPr lang="en-US"/>
          </a:p>
        </p:txBody>
      </p:sp>
      <p:sp>
        <p:nvSpPr>
          <p:cNvPr id="8192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38200">
              <a:defRPr/>
            </a:pPr>
            <a:fld id="{6C483EAA-5152-4FA2-B036-DACFF096C879}" type="slidenum">
              <a:rPr lang="en-US"/>
              <a:pPr defTabSz="838200">
                <a:defRPr/>
              </a:pPr>
              <a:t>34</a:t>
            </a:fld>
            <a:endParaRPr lang="en-US"/>
          </a:p>
        </p:txBody>
      </p:sp>
      <p:sp>
        <p:nvSpPr>
          <p:cNvPr id="55300" name="Rectangle 5"/>
          <p:cNvSpPr>
            <a:spLocks noChangeArrowheads="1"/>
          </p:cNvSpPr>
          <p:nvPr/>
        </p:nvSpPr>
        <p:spPr bwMode="auto">
          <a:xfrm>
            <a:off x="0" y="3103563"/>
            <a:ext cx="184150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IN">
              <a:latin typeface="Calibri" pitchFamily="34" charset="0"/>
            </a:endParaRPr>
          </a:p>
        </p:txBody>
      </p:sp>
      <p:pic>
        <p:nvPicPr>
          <p:cNvPr id="55301" name="Picture 17" descr="PbS7_i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9975" y="469900"/>
            <a:ext cx="6654800" cy="540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2" name="Text Box 18"/>
          <p:cNvSpPr txBox="1">
            <a:spLocks noChangeArrowheads="1"/>
          </p:cNvSpPr>
          <p:nvPr/>
        </p:nvSpPr>
        <p:spPr bwMode="auto">
          <a:xfrm>
            <a:off x="3606800" y="6224588"/>
            <a:ext cx="746125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838200"/>
            <a:r>
              <a:rPr lang="en-US">
                <a:latin typeface="Calibri" pitchFamily="34" charset="0"/>
              </a:rPr>
              <a:t>Fibers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defTabSz="838200">
              <a:defRPr/>
            </a:pPr>
            <a:fld id="{430DFBA7-EFE3-4E61-9E15-4C52E883B82E}" type="datetime2">
              <a:rPr lang="en-US"/>
              <a:pPr defTabSz="838200">
                <a:defRPr/>
              </a:pPr>
              <a:t>Thursday, November 17, 2022</a:t>
            </a:fld>
            <a:endParaRPr lang="en-US"/>
          </a:p>
        </p:txBody>
      </p:sp>
      <p:sp>
        <p:nvSpPr>
          <p:cNvPr id="8294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38200">
              <a:defRPr/>
            </a:pPr>
            <a:fld id="{AD9BF977-51E2-4B8F-AFF8-4A5FE5EBC6A6}" type="slidenum">
              <a:rPr lang="en-US"/>
              <a:pPr defTabSz="838200">
                <a:defRPr/>
              </a:pPr>
              <a:t>35</a:t>
            </a:fld>
            <a:endParaRPr lang="en-US"/>
          </a:p>
        </p:txBody>
      </p:sp>
      <p:sp>
        <p:nvSpPr>
          <p:cNvPr id="56324" name="Rectangle 5"/>
          <p:cNvSpPr>
            <a:spLocks noChangeArrowheads="1"/>
          </p:cNvSpPr>
          <p:nvPr/>
        </p:nvSpPr>
        <p:spPr bwMode="auto">
          <a:xfrm>
            <a:off x="0" y="3103563"/>
            <a:ext cx="184150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IN">
              <a:latin typeface="Calibri" pitchFamily="34" charset="0"/>
            </a:endParaRPr>
          </a:p>
        </p:txBody>
      </p:sp>
      <p:pic>
        <p:nvPicPr>
          <p:cNvPr id="56325" name="Picture 16" descr="CdS3_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88" y="393700"/>
            <a:ext cx="7354887" cy="597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6" name="Text Box 17"/>
          <p:cNvSpPr txBox="1">
            <a:spLocks noChangeArrowheads="1"/>
          </p:cNvSpPr>
          <p:nvPr/>
        </p:nvSpPr>
        <p:spPr bwMode="auto">
          <a:xfrm>
            <a:off x="4011613" y="6430963"/>
            <a:ext cx="536575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838200"/>
            <a:r>
              <a:rPr lang="en-US">
                <a:latin typeface="Calibri" pitchFamily="34" charset="0"/>
              </a:rPr>
              <a:t>CdS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defTabSz="838200">
              <a:defRPr/>
            </a:pPr>
            <a:fld id="{0B76F0E3-D231-49F3-BB72-880C89BFFCDC}" type="datetime2">
              <a:rPr lang="en-US"/>
              <a:pPr defTabSz="838200">
                <a:defRPr/>
              </a:pPr>
              <a:t>Thursday, November 17, 2022</a:t>
            </a:fld>
            <a:endParaRPr lang="en-US"/>
          </a:p>
        </p:txBody>
      </p:sp>
      <p:sp>
        <p:nvSpPr>
          <p:cNvPr id="8397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38200">
              <a:defRPr/>
            </a:pPr>
            <a:fld id="{348744D7-6AC2-4A92-B2AE-A7C8F42F23A9}" type="slidenum">
              <a:rPr lang="en-US"/>
              <a:pPr defTabSz="838200">
                <a:defRPr/>
              </a:pPr>
              <a:t>36</a:t>
            </a:fld>
            <a:endParaRPr lang="en-US"/>
          </a:p>
        </p:txBody>
      </p:sp>
      <p:pic>
        <p:nvPicPr>
          <p:cNvPr id="57348" name="Picture 24" descr="M1305_Treated_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9975" y="241300"/>
            <a:ext cx="7373938" cy="599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9" name="Text Box 25"/>
          <p:cNvSpPr txBox="1">
            <a:spLocks noChangeArrowheads="1"/>
          </p:cNvSpPr>
          <p:nvPr/>
        </p:nvSpPr>
        <p:spPr bwMode="auto">
          <a:xfrm>
            <a:off x="3521075" y="6430963"/>
            <a:ext cx="952500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838200"/>
            <a:r>
              <a:rPr lang="en-US">
                <a:latin typeface="Calibri" pitchFamily="34" charset="0"/>
              </a:rPr>
              <a:t>Bacteria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defTabSz="838200">
              <a:defRPr/>
            </a:pPr>
            <a:fld id="{3681129F-DC02-4061-9E41-92D5A2A584E9}" type="datetime2">
              <a:rPr lang="en-US"/>
              <a:pPr defTabSz="838200">
                <a:defRPr/>
              </a:pPr>
              <a:t>Thursday, November 17, 2022</a:t>
            </a:fld>
            <a:endParaRPr lang="en-US"/>
          </a:p>
        </p:txBody>
      </p:sp>
      <p:sp>
        <p:nvSpPr>
          <p:cNvPr id="8499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38200">
              <a:defRPr/>
            </a:pPr>
            <a:fld id="{73A5830D-35F9-410C-B7ED-0DA158EED031}" type="slidenum">
              <a:rPr lang="en-US"/>
              <a:pPr defTabSz="838200">
                <a:defRPr/>
              </a:pPr>
              <a:t>37</a:t>
            </a:fld>
            <a:endParaRPr lang="en-US"/>
          </a:p>
        </p:txBody>
      </p:sp>
      <p:pic>
        <p:nvPicPr>
          <p:cNvPr id="58372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9675" y="469900"/>
            <a:ext cx="7073900" cy="585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3" name="Text Box 9"/>
          <p:cNvSpPr txBox="1">
            <a:spLocks noChangeArrowheads="1"/>
          </p:cNvSpPr>
          <p:nvPr/>
        </p:nvSpPr>
        <p:spPr bwMode="auto">
          <a:xfrm>
            <a:off x="2470150" y="6430963"/>
            <a:ext cx="2457450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838200"/>
            <a:r>
              <a:rPr lang="en-US">
                <a:latin typeface="Calibri" pitchFamily="34" charset="0"/>
              </a:rPr>
              <a:t>Ascorbic Acid: Vitamin 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7EC8825-36D5-4B82-ABC1-5BE25275EA7E}" type="datetime2">
              <a:rPr lang="en-US" smtClean="0"/>
              <a:pPr>
                <a:defRPr/>
              </a:pPr>
              <a:t>Thursday, November 17, 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6DF4E3-AD3F-481A-BBB2-65B85F7E707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0" y="0"/>
            <a:ext cx="7174523" cy="5111750"/>
          </a:xfrm>
          <a:prstGeom prst="rect">
            <a:avLst/>
          </a:prstGeom>
        </p:spPr>
        <p:txBody>
          <a:bodyPr/>
          <a:lstStyle/>
          <a:p>
            <a:pPr marL="314325" marR="0" lvl="0" indent="-314325" algn="l" defTabSz="838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Thus an x-ray spectrum will also show characteristic x-rays arising from L to K and M to K transitions after ionization of a K electron</a:t>
            </a:r>
          </a:p>
          <a:p>
            <a:pPr marL="681038" marR="0" lvl="1" indent="-261938" algn="l" defTabSz="838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Usually transitions to higher shells absorbed by the filtration or are not x-rays</a:t>
            </a:r>
            <a:endParaRPr kumimoji="0" lang="en-US" sz="2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5" name="Picture 5" descr="Image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68615" y="2144397"/>
            <a:ext cx="4079631" cy="407542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defTabSz="838200">
              <a:defRPr/>
            </a:pPr>
            <a:fld id="{C9F00CEA-4F82-4451-B755-1C6601083EC0}" type="datetime2">
              <a:rPr lang="en-US"/>
              <a:pPr defTabSz="838200">
                <a:defRPr/>
              </a:pPr>
              <a:t>Thursday, November 17, 2022</a:t>
            </a:fld>
            <a:endParaRPr lang="en-US"/>
          </a:p>
        </p:txBody>
      </p:sp>
      <p:sp>
        <p:nvSpPr>
          <p:cNvPr id="7885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38200">
              <a:defRPr/>
            </a:pPr>
            <a:fld id="{3CC295AF-1C2C-4B38-9DF3-5E0BE4BEA067}" type="slidenum">
              <a:rPr lang="en-US"/>
              <a:pPr defTabSz="838200">
                <a:defRPr/>
              </a:pPr>
              <a:t>5</a:t>
            </a:fld>
            <a:endParaRPr lang="en-US"/>
          </a:p>
        </p:txBody>
      </p:sp>
      <p:sp>
        <p:nvSpPr>
          <p:cNvPr id="51204" name="Text Box 5"/>
          <p:cNvSpPr txBox="1">
            <a:spLocks noChangeArrowheads="1"/>
          </p:cNvSpPr>
          <p:nvPr/>
        </p:nvSpPr>
        <p:spPr bwMode="auto">
          <a:xfrm>
            <a:off x="3016250" y="3948113"/>
            <a:ext cx="184150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838200"/>
            <a:endParaRPr lang="en-US">
              <a:latin typeface="Calibri" pitchFamily="34" charset="0"/>
            </a:endParaRPr>
          </a:p>
        </p:txBody>
      </p:sp>
      <p:sp>
        <p:nvSpPr>
          <p:cNvPr id="809990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923925"/>
            <a:ext cx="8458200" cy="5313363"/>
          </a:xfrm>
          <a:effectLst>
            <a:outerShdw dist="12700" dir="8100000" algn="ctr" rotWithShape="0">
              <a:srgbClr val="FFFFFF">
                <a:alpha val="75000"/>
              </a:srgbClr>
            </a:outerShdw>
          </a:effectLst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500" dirty="0" smtClean="0"/>
              <a:t>The SEM functions much like an optical microscope but uses electrons instead of visible light waves.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3500" dirty="0" smtClean="0"/>
              <a:t>The SEM uses a series of EM coils as lenses to focus and manipulate the electron beam.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3500" dirty="0" smtClean="0"/>
              <a:t>Samples must be dehydrated and made conductive.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3500" dirty="0" smtClean="0"/>
              <a:t>Images are black and white.</a:t>
            </a:r>
          </a:p>
        </p:txBody>
      </p:sp>
      <p:sp>
        <p:nvSpPr>
          <p:cNvPr id="51206" name="Rectangle 7"/>
          <p:cNvSpPr>
            <a:spLocks noChangeArrowheads="1"/>
          </p:cNvSpPr>
          <p:nvPr/>
        </p:nvSpPr>
        <p:spPr bwMode="auto">
          <a:xfrm>
            <a:off x="1885950" y="271463"/>
            <a:ext cx="5180013" cy="584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838200"/>
            <a:r>
              <a:rPr lang="en-US" sz="3200">
                <a:solidFill>
                  <a:srgbClr val="FF0000"/>
                </a:solidFill>
                <a:latin typeface="Calibri" pitchFamily="34" charset="0"/>
              </a:rPr>
              <a:t>Scanning Electron Microscope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defTabSz="838200">
              <a:defRPr/>
            </a:pPr>
            <a:fld id="{8781710B-6C56-4BF0-BE28-959D419EE2B4}" type="datetime2">
              <a:rPr lang="en-US"/>
              <a:pPr defTabSz="838200">
                <a:defRPr/>
              </a:pPr>
              <a:t>Thursday, November 17, 2022</a:t>
            </a:fld>
            <a:endParaRPr lang="en-US"/>
          </a:p>
        </p:txBody>
      </p:sp>
      <p:sp>
        <p:nvSpPr>
          <p:cNvPr id="7987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38200">
              <a:defRPr/>
            </a:pPr>
            <a:fld id="{F7ECF431-6654-429D-91E9-EC28AEDF5AE3}" type="slidenum">
              <a:rPr lang="en-US"/>
              <a:pPr defTabSz="838200">
                <a:defRPr/>
              </a:pPr>
              <a:t>6</a:t>
            </a:fld>
            <a:endParaRPr lang="en-US"/>
          </a:p>
        </p:txBody>
      </p:sp>
      <p:pic>
        <p:nvPicPr>
          <p:cNvPr id="812034" name="Picture 2" descr="semvidlabel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138" y="393700"/>
            <a:ext cx="6740525" cy="608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8100000" algn="ctr" rotWithShape="0">
              <a:srgbClr val="FFFFFF">
                <a:alpha val="75000"/>
              </a:srgbClr>
            </a:outerShdw>
          </a:effectLst>
        </p:spPr>
      </p:pic>
      <p:sp>
        <p:nvSpPr>
          <p:cNvPr id="52229" name="Text Box 3"/>
          <p:cNvSpPr txBox="1">
            <a:spLocks noChangeArrowheads="1"/>
          </p:cNvSpPr>
          <p:nvPr/>
        </p:nvSpPr>
        <p:spPr bwMode="auto">
          <a:xfrm>
            <a:off x="3016250" y="3948113"/>
            <a:ext cx="184150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838200"/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81000"/>
            <a:ext cx="6834188" cy="579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60" name="Rectangle 4"/>
          <p:cNvSpPr>
            <a:spLocks noChangeArrowheads="1"/>
          </p:cNvSpPr>
          <p:nvPr/>
        </p:nvSpPr>
        <p:spPr bwMode="auto">
          <a:xfrm>
            <a:off x="406400" y="274638"/>
            <a:ext cx="7315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kumimoji="1" lang="en-US" sz="2800" dirty="0" smtClean="0">
                <a:solidFill>
                  <a:srgbClr val="FF0000"/>
                </a:solidFill>
                <a:latin typeface="Arial Black" pitchFamily="34" charset="0"/>
              </a:rPr>
              <a:t>OPERATION </a:t>
            </a:r>
            <a:endParaRPr kumimoji="1" lang="en-US" sz="2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224261" name="Rectangle 5"/>
          <p:cNvSpPr>
            <a:spLocks noChangeArrowheads="1"/>
          </p:cNvSpPr>
          <p:nvPr/>
        </p:nvSpPr>
        <p:spPr bwMode="auto">
          <a:xfrm>
            <a:off x="406400" y="1600201"/>
            <a:ext cx="843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</a:pPr>
            <a:r>
              <a:rPr kumimoji="1" lang="en-US" sz="2400" dirty="0">
                <a:latin typeface="Tahoma" pitchFamily="34" charset="0"/>
              </a:rPr>
              <a:t>There are two major challenges with operating an </a:t>
            </a:r>
            <a:r>
              <a:rPr kumimoji="1" lang="en-US" sz="2400" dirty="0" smtClean="0">
                <a:latin typeface="Tahoma" pitchFamily="34" charset="0"/>
              </a:rPr>
              <a:t>SEM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</a:pPr>
            <a:endParaRPr kumimoji="1" lang="en-US" sz="2400" dirty="0">
              <a:latin typeface="Tahoma" pitchFamily="34" charset="0"/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</a:pPr>
            <a:r>
              <a:rPr kumimoji="1" lang="en-US" sz="2400" dirty="0">
                <a:latin typeface="Tahoma" pitchFamily="34" charset="0"/>
              </a:rPr>
              <a:t>Creating an image requires correctly establishing </a:t>
            </a:r>
            <a:r>
              <a:rPr kumimoji="1" lang="en-US" sz="2400" dirty="0" smtClean="0">
                <a:latin typeface="Tahoma" pitchFamily="34" charset="0"/>
              </a:rPr>
              <a:t>different parameters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</a:pPr>
            <a:endParaRPr kumimoji="1" lang="en-US" sz="2400" dirty="0">
              <a:latin typeface="Tahoma" pitchFamily="34" charset="0"/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</a:pPr>
            <a:r>
              <a:rPr kumimoji="1" lang="en-US" sz="2400" dirty="0">
                <a:latin typeface="Tahoma" pitchFamily="34" charset="0"/>
              </a:rPr>
              <a:t>Interpreting the resulting image also requires a lot of skill and </a:t>
            </a:r>
            <a:r>
              <a:rPr kumimoji="1" lang="en-US" sz="2400" dirty="0" smtClean="0">
                <a:latin typeface="Tahoma" pitchFamily="34" charset="0"/>
              </a:rPr>
              <a:t>experience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</a:pPr>
            <a:endParaRPr kumimoji="1" lang="en-US" sz="2400" dirty="0">
              <a:latin typeface="Tahoma" pitchFamily="34" charset="0"/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</a:pPr>
            <a:r>
              <a:rPr kumimoji="1" lang="en-US" sz="2400" dirty="0">
                <a:latin typeface="Tahoma" pitchFamily="34" charset="0"/>
              </a:rPr>
              <a:t>Other than that, it’s really easy!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3"/>
          <p:cNvGrpSpPr>
            <a:grpSpLocks/>
          </p:cNvGrpSpPr>
          <p:nvPr/>
        </p:nvGrpSpPr>
        <p:grpSpPr bwMode="auto">
          <a:xfrm>
            <a:off x="218723" y="152400"/>
            <a:ext cx="8925277" cy="6477000"/>
            <a:chOff x="155" y="96"/>
            <a:chExt cx="6325" cy="4080"/>
          </a:xfrm>
        </p:grpSpPr>
        <p:sp>
          <p:nvSpPr>
            <p:cNvPr id="225284" name="Rectangle 4"/>
            <p:cNvSpPr>
              <a:spLocks noChangeArrowheads="1"/>
            </p:cNvSpPr>
            <p:nvPr/>
          </p:nvSpPr>
          <p:spPr bwMode="auto">
            <a:xfrm>
              <a:off x="528" y="144"/>
              <a:ext cx="5610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r>
                <a:rPr kumimoji="1" lang="en-US" sz="2400" dirty="0">
                  <a:solidFill>
                    <a:srgbClr val="FF0000"/>
                  </a:solidFill>
                  <a:latin typeface="Arial Black" pitchFamily="34" charset="0"/>
                </a:rPr>
                <a:t>Imaging Inputs (operator controls)</a:t>
              </a:r>
            </a:p>
          </p:txBody>
        </p:sp>
        <p:sp>
          <p:nvSpPr>
            <p:cNvPr id="225286" name="Rectangle 6"/>
            <p:cNvSpPr>
              <a:spLocks noChangeArrowheads="1"/>
            </p:cNvSpPr>
            <p:nvPr/>
          </p:nvSpPr>
          <p:spPr bwMode="auto">
            <a:xfrm>
              <a:off x="155" y="96"/>
              <a:ext cx="6325" cy="4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287" name="Text Box 7"/>
            <p:cNvSpPr txBox="1">
              <a:spLocks noChangeArrowheads="1"/>
            </p:cNvSpPr>
            <p:nvPr/>
          </p:nvSpPr>
          <p:spPr bwMode="auto">
            <a:xfrm>
              <a:off x="1056" y="1593"/>
              <a:ext cx="93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Arial" charset="0"/>
                </a:rPr>
                <a:t>kV</a:t>
              </a:r>
            </a:p>
          </p:txBody>
        </p:sp>
        <p:sp>
          <p:nvSpPr>
            <p:cNvPr id="225288" name="Text Box 8"/>
            <p:cNvSpPr txBox="1">
              <a:spLocks noChangeArrowheads="1"/>
            </p:cNvSpPr>
            <p:nvPr/>
          </p:nvSpPr>
          <p:spPr bwMode="auto">
            <a:xfrm>
              <a:off x="2063" y="1593"/>
              <a:ext cx="935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Arial" charset="0"/>
                </a:rPr>
                <a:t>probe current</a:t>
              </a:r>
            </a:p>
          </p:txBody>
        </p:sp>
        <p:sp>
          <p:nvSpPr>
            <p:cNvPr id="225289" name="Text Box 9"/>
            <p:cNvSpPr txBox="1">
              <a:spLocks noChangeArrowheads="1"/>
            </p:cNvSpPr>
            <p:nvPr/>
          </p:nvSpPr>
          <p:spPr bwMode="auto">
            <a:xfrm>
              <a:off x="3168" y="1584"/>
              <a:ext cx="93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Arial" charset="0"/>
                </a:rPr>
                <a:t>brightness</a:t>
              </a:r>
            </a:p>
          </p:txBody>
        </p:sp>
        <p:sp>
          <p:nvSpPr>
            <p:cNvPr id="225290" name="Text Box 10"/>
            <p:cNvSpPr txBox="1">
              <a:spLocks noChangeArrowheads="1"/>
            </p:cNvSpPr>
            <p:nvPr/>
          </p:nvSpPr>
          <p:spPr bwMode="auto">
            <a:xfrm>
              <a:off x="911" y="3004"/>
              <a:ext cx="935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Arial" charset="0"/>
                </a:rPr>
                <a:t>working distance</a:t>
              </a:r>
            </a:p>
          </p:txBody>
        </p:sp>
        <p:sp>
          <p:nvSpPr>
            <p:cNvPr id="225291" name="Text Box 11"/>
            <p:cNvSpPr txBox="1">
              <a:spLocks noChangeArrowheads="1"/>
            </p:cNvSpPr>
            <p:nvPr/>
          </p:nvSpPr>
          <p:spPr bwMode="auto">
            <a:xfrm>
              <a:off x="1906" y="3004"/>
              <a:ext cx="120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Arial" charset="0"/>
                </a:rPr>
                <a:t>magnification</a:t>
              </a:r>
            </a:p>
          </p:txBody>
        </p:sp>
        <p:sp>
          <p:nvSpPr>
            <p:cNvPr id="225292" name="Text Box 12"/>
            <p:cNvSpPr txBox="1">
              <a:spLocks noChangeArrowheads="1"/>
            </p:cNvSpPr>
            <p:nvPr/>
          </p:nvSpPr>
          <p:spPr bwMode="auto">
            <a:xfrm>
              <a:off x="3311" y="3004"/>
              <a:ext cx="93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Arial" charset="0"/>
                </a:rPr>
                <a:t>dwell time</a:t>
              </a:r>
            </a:p>
          </p:txBody>
        </p:sp>
        <p:sp>
          <p:nvSpPr>
            <p:cNvPr id="225294" name="Oval 14"/>
            <p:cNvSpPr>
              <a:spLocks noChangeArrowheads="1"/>
            </p:cNvSpPr>
            <p:nvPr/>
          </p:nvSpPr>
          <p:spPr bwMode="auto">
            <a:xfrm>
              <a:off x="4344" y="2640"/>
              <a:ext cx="131" cy="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295" name="Oval 15"/>
            <p:cNvSpPr>
              <a:spLocks noChangeArrowheads="1"/>
            </p:cNvSpPr>
            <p:nvPr/>
          </p:nvSpPr>
          <p:spPr bwMode="auto">
            <a:xfrm>
              <a:off x="4344" y="2832"/>
              <a:ext cx="131" cy="96"/>
            </a:xfrm>
            <a:prstGeom prst="ellipse">
              <a:avLst/>
            </a:prstGeom>
            <a:solidFill>
              <a:schemeClr val="tx2">
                <a:alpha val="3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296" name="Oval 16"/>
            <p:cNvSpPr>
              <a:spLocks noChangeArrowheads="1"/>
            </p:cNvSpPr>
            <p:nvPr/>
          </p:nvSpPr>
          <p:spPr bwMode="auto">
            <a:xfrm>
              <a:off x="4344" y="2976"/>
              <a:ext cx="131" cy="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297" name="Oval 17"/>
            <p:cNvSpPr>
              <a:spLocks noChangeArrowheads="1"/>
            </p:cNvSpPr>
            <p:nvPr/>
          </p:nvSpPr>
          <p:spPr bwMode="auto">
            <a:xfrm>
              <a:off x="4344" y="3168"/>
              <a:ext cx="131" cy="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25298" name="Object 18"/>
            <p:cNvGraphicFramePr>
              <a:graphicFrameLocks noChangeAspect="1"/>
            </p:cNvGraphicFramePr>
            <p:nvPr/>
          </p:nvGraphicFramePr>
          <p:xfrm>
            <a:off x="2132" y="863"/>
            <a:ext cx="527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737" name="Image" r:id="rId3" imgW="363959" imgH="379445" progId="">
                    <p:embed/>
                  </p:oleObj>
                </mc:Choice>
                <mc:Fallback>
                  <p:oleObj name="Image" r:id="rId3" imgW="363959" imgH="379445" progId="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2" y="863"/>
                          <a:ext cx="527" cy="4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299" name="Object 19"/>
            <p:cNvGraphicFramePr>
              <a:graphicFrameLocks noChangeAspect="1"/>
            </p:cNvGraphicFramePr>
            <p:nvPr/>
          </p:nvGraphicFramePr>
          <p:xfrm>
            <a:off x="3284" y="863"/>
            <a:ext cx="527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738" name="Image" r:id="rId5" imgW="363959" imgH="379445" progId="">
                    <p:embed/>
                  </p:oleObj>
                </mc:Choice>
                <mc:Fallback>
                  <p:oleObj name="Image" r:id="rId5" imgW="363959" imgH="379445" progId="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4" y="863"/>
                          <a:ext cx="527" cy="4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300" name="Line 20"/>
            <p:cNvSpPr>
              <a:spLocks noChangeShapeType="1"/>
            </p:cNvSpPr>
            <p:nvPr/>
          </p:nvSpPr>
          <p:spPr bwMode="auto">
            <a:xfrm flipH="1" flipV="1">
              <a:off x="3306" y="864"/>
              <a:ext cx="112" cy="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01" name="Line 21"/>
            <p:cNvSpPr>
              <a:spLocks noChangeShapeType="1"/>
            </p:cNvSpPr>
            <p:nvPr/>
          </p:nvSpPr>
          <p:spPr bwMode="auto">
            <a:xfrm flipH="1" flipV="1">
              <a:off x="3738" y="1248"/>
              <a:ext cx="112" cy="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02" name="Line 22"/>
            <p:cNvSpPr>
              <a:spLocks noChangeShapeType="1"/>
            </p:cNvSpPr>
            <p:nvPr/>
          </p:nvSpPr>
          <p:spPr bwMode="auto">
            <a:xfrm rot="5400000" flipH="1" flipV="1">
              <a:off x="3708" y="869"/>
              <a:ext cx="96" cy="8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03" name="Line 23"/>
            <p:cNvSpPr>
              <a:spLocks noChangeShapeType="1"/>
            </p:cNvSpPr>
            <p:nvPr/>
          </p:nvSpPr>
          <p:spPr bwMode="auto">
            <a:xfrm rot="5400000" flipH="1" flipV="1">
              <a:off x="3303" y="1301"/>
              <a:ext cx="96" cy="8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04" name="Line 24"/>
            <p:cNvSpPr>
              <a:spLocks noChangeShapeType="1"/>
            </p:cNvSpPr>
            <p:nvPr/>
          </p:nvSpPr>
          <p:spPr bwMode="auto">
            <a:xfrm rot="8520000" flipH="1" flipV="1">
              <a:off x="3780" y="1053"/>
              <a:ext cx="109" cy="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05" name="Line 25"/>
            <p:cNvSpPr>
              <a:spLocks noChangeShapeType="1"/>
            </p:cNvSpPr>
            <p:nvPr/>
          </p:nvSpPr>
          <p:spPr bwMode="auto">
            <a:xfrm rot="8520000" flipH="1" flipV="1">
              <a:off x="3204" y="1074"/>
              <a:ext cx="109" cy="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25306" name="Object 26"/>
            <p:cNvGraphicFramePr>
              <a:graphicFrameLocks noChangeAspect="1"/>
            </p:cNvGraphicFramePr>
            <p:nvPr/>
          </p:nvGraphicFramePr>
          <p:xfrm>
            <a:off x="932" y="2303"/>
            <a:ext cx="527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739" name="Image" r:id="rId6" imgW="363959" imgH="379445" progId="">
                    <p:embed/>
                  </p:oleObj>
                </mc:Choice>
                <mc:Fallback>
                  <p:oleObj name="Image" r:id="rId6" imgW="363959" imgH="379445" progId="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2" y="2303"/>
                          <a:ext cx="527" cy="4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307" name="Line 27"/>
            <p:cNvSpPr>
              <a:spLocks noChangeShapeType="1"/>
            </p:cNvSpPr>
            <p:nvPr/>
          </p:nvSpPr>
          <p:spPr bwMode="auto">
            <a:xfrm flipH="1" flipV="1">
              <a:off x="954" y="2304"/>
              <a:ext cx="112" cy="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08" name="Line 28"/>
            <p:cNvSpPr>
              <a:spLocks noChangeShapeType="1"/>
            </p:cNvSpPr>
            <p:nvPr/>
          </p:nvSpPr>
          <p:spPr bwMode="auto">
            <a:xfrm flipH="1" flipV="1">
              <a:off x="1386" y="2688"/>
              <a:ext cx="112" cy="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09" name="Line 29"/>
            <p:cNvSpPr>
              <a:spLocks noChangeShapeType="1"/>
            </p:cNvSpPr>
            <p:nvPr/>
          </p:nvSpPr>
          <p:spPr bwMode="auto">
            <a:xfrm rot="5400000" flipH="1" flipV="1">
              <a:off x="1356" y="2309"/>
              <a:ext cx="96" cy="8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10" name="Line 30"/>
            <p:cNvSpPr>
              <a:spLocks noChangeShapeType="1"/>
            </p:cNvSpPr>
            <p:nvPr/>
          </p:nvSpPr>
          <p:spPr bwMode="auto">
            <a:xfrm rot="5400000" flipH="1" flipV="1">
              <a:off x="972" y="2741"/>
              <a:ext cx="96" cy="8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11" name="Line 31"/>
            <p:cNvSpPr>
              <a:spLocks noChangeShapeType="1"/>
            </p:cNvSpPr>
            <p:nvPr/>
          </p:nvSpPr>
          <p:spPr bwMode="auto">
            <a:xfrm rot="3120000" flipH="1" flipV="1">
              <a:off x="1156" y="2217"/>
              <a:ext cx="96" cy="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12" name="Line 32"/>
            <p:cNvSpPr>
              <a:spLocks noChangeShapeType="1"/>
            </p:cNvSpPr>
            <p:nvPr/>
          </p:nvSpPr>
          <p:spPr bwMode="auto">
            <a:xfrm rot="8520000" flipH="1" flipV="1">
              <a:off x="1428" y="2493"/>
              <a:ext cx="109" cy="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13" name="Line 33"/>
            <p:cNvSpPr>
              <a:spLocks noChangeShapeType="1"/>
            </p:cNvSpPr>
            <p:nvPr/>
          </p:nvSpPr>
          <p:spPr bwMode="auto">
            <a:xfrm rot="8520000" flipH="1" flipV="1">
              <a:off x="852" y="2493"/>
              <a:ext cx="109" cy="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25314" name="Object 34"/>
            <p:cNvGraphicFramePr>
              <a:graphicFrameLocks noChangeAspect="1"/>
            </p:cNvGraphicFramePr>
            <p:nvPr/>
          </p:nvGraphicFramePr>
          <p:xfrm>
            <a:off x="2132" y="2303"/>
            <a:ext cx="527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740" name="Image" r:id="rId7" imgW="363959" imgH="379445" progId="">
                    <p:embed/>
                  </p:oleObj>
                </mc:Choice>
                <mc:Fallback>
                  <p:oleObj name="Image" r:id="rId7" imgW="363959" imgH="379445" progId="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2" y="2303"/>
                          <a:ext cx="527" cy="4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315" name="Line 35"/>
            <p:cNvSpPr>
              <a:spLocks noChangeShapeType="1"/>
            </p:cNvSpPr>
            <p:nvPr/>
          </p:nvSpPr>
          <p:spPr bwMode="auto">
            <a:xfrm flipH="1" flipV="1">
              <a:off x="2154" y="2304"/>
              <a:ext cx="112" cy="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16" name="Line 36"/>
            <p:cNvSpPr>
              <a:spLocks noChangeShapeType="1"/>
            </p:cNvSpPr>
            <p:nvPr/>
          </p:nvSpPr>
          <p:spPr bwMode="auto">
            <a:xfrm flipH="1" flipV="1">
              <a:off x="2586" y="2688"/>
              <a:ext cx="112" cy="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17" name="Line 37"/>
            <p:cNvSpPr>
              <a:spLocks noChangeShapeType="1"/>
            </p:cNvSpPr>
            <p:nvPr/>
          </p:nvSpPr>
          <p:spPr bwMode="auto">
            <a:xfrm rot="5400000" flipH="1" flipV="1">
              <a:off x="2556" y="2309"/>
              <a:ext cx="96" cy="8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18" name="Line 38"/>
            <p:cNvSpPr>
              <a:spLocks noChangeShapeType="1"/>
            </p:cNvSpPr>
            <p:nvPr/>
          </p:nvSpPr>
          <p:spPr bwMode="auto">
            <a:xfrm rot="5400000" flipH="1" flipV="1">
              <a:off x="2151" y="2741"/>
              <a:ext cx="96" cy="8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25319" name="Object 39"/>
            <p:cNvGraphicFramePr>
              <a:graphicFrameLocks noChangeAspect="1"/>
            </p:cNvGraphicFramePr>
            <p:nvPr/>
          </p:nvGraphicFramePr>
          <p:xfrm>
            <a:off x="3476" y="2303"/>
            <a:ext cx="527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741" name="Image" r:id="rId8" imgW="363959" imgH="379445" progId="">
                    <p:embed/>
                  </p:oleObj>
                </mc:Choice>
                <mc:Fallback>
                  <p:oleObj name="Image" r:id="rId8" imgW="363959" imgH="379445" progId="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6" y="2303"/>
                          <a:ext cx="527" cy="4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320" name="Line 40"/>
            <p:cNvSpPr>
              <a:spLocks noChangeShapeType="1"/>
            </p:cNvSpPr>
            <p:nvPr/>
          </p:nvSpPr>
          <p:spPr bwMode="auto">
            <a:xfrm flipH="1" flipV="1">
              <a:off x="3498" y="2304"/>
              <a:ext cx="112" cy="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21" name="Line 41"/>
            <p:cNvSpPr>
              <a:spLocks noChangeShapeType="1"/>
            </p:cNvSpPr>
            <p:nvPr/>
          </p:nvSpPr>
          <p:spPr bwMode="auto">
            <a:xfrm flipH="1" flipV="1">
              <a:off x="3930" y="2688"/>
              <a:ext cx="112" cy="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22" name="Line 42"/>
            <p:cNvSpPr>
              <a:spLocks noChangeShapeType="1"/>
            </p:cNvSpPr>
            <p:nvPr/>
          </p:nvSpPr>
          <p:spPr bwMode="auto">
            <a:xfrm rot="5400000" flipH="1" flipV="1">
              <a:off x="3900" y="2309"/>
              <a:ext cx="96" cy="8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23" name="Line 43"/>
            <p:cNvSpPr>
              <a:spLocks noChangeShapeType="1"/>
            </p:cNvSpPr>
            <p:nvPr/>
          </p:nvSpPr>
          <p:spPr bwMode="auto">
            <a:xfrm rot="5400000" flipH="1" flipV="1">
              <a:off x="3495" y="2741"/>
              <a:ext cx="96" cy="8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24" name="Line 44"/>
            <p:cNvSpPr>
              <a:spLocks noChangeShapeType="1"/>
            </p:cNvSpPr>
            <p:nvPr/>
          </p:nvSpPr>
          <p:spPr bwMode="auto">
            <a:xfrm rot="8520000" flipH="1" flipV="1">
              <a:off x="3972" y="2493"/>
              <a:ext cx="109" cy="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25" name="Line 45"/>
            <p:cNvSpPr>
              <a:spLocks noChangeShapeType="1"/>
            </p:cNvSpPr>
            <p:nvPr/>
          </p:nvSpPr>
          <p:spPr bwMode="auto">
            <a:xfrm rot="8520000" flipH="1" flipV="1">
              <a:off x="3396" y="2514"/>
              <a:ext cx="109" cy="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26" name="Text Box 46"/>
            <p:cNvSpPr txBox="1">
              <a:spLocks noChangeArrowheads="1"/>
            </p:cNvSpPr>
            <p:nvPr/>
          </p:nvSpPr>
          <p:spPr bwMode="auto">
            <a:xfrm>
              <a:off x="1462" y="1008"/>
              <a:ext cx="323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30</a:t>
              </a:r>
            </a:p>
          </p:txBody>
        </p:sp>
        <p:sp>
          <p:nvSpPr>
            <p:cNvPr id="225327" name="Text Box 47"/>
            <p:cNvSpPr txBox="1">
              <a:spLocks noChangeArrowheads="1"/>
            </p:cNvSpPr>
            <p:nvPr/>
          </p:nvSpPr>
          <p:spPr bwMode="auto">
            <a:xfrm>
              <a:off x="646" y="1008"/>
              <a:ext cx="323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10</a:t>
              </a:r>
            </a:p>
          </p:txBody>
        </p:sp>
        <p:sp>
          <p:nvSpPr>
            <p:cNvPr id="225328" name="Text Box 48"/>
            <p:cNvSpPr txBox="1">
              <a:spLocks noChangeArrowheads="1"/>
            </p:cNvSpPr>
            <p:nvPr/>
          </p:nvSpPr>
          <p:spPr bwMode="auto">
            <a:xfrm>
              <a:off x="808" y="1344"/>
              <a:ext cx="1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1</a:t>
              </a:r>
            </a:p>
          </p:txBody>
        </p:sp>
        <p:sp>
          <p:nvSpPr>
            <p:cNvPr id="225329" name="Text Box 49"/>
            <p:cNvSpPr txBox="1">
              <a:spLocks noChangeArrowheads="1"/>
            </p:cNvSpPr>
            <p:nvPr/>
          </p:nvSpPr>
          <p:spPr bwMode="auto">
            <a:xfrm>
              <a:off x="1880" y="2784"/>
              <a:ext cx="7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lang="en-US" sz="1000">
                  <a:latin typeface="Arial" charset="0"/>
                </a:rPr>
                <a:t>10</a:t>
              </a:r>
            </a:p>
          </p:txBody>
        </p:sp>
        <p:sp>
          <p:nvSpPr>
            <p:cNvPr id="225330" name="Text Box 50"/>
            <p:cNvSpPr txBox="1">
              <a:spLocks noChangeArrowheads="1"/>
            </p:cNvSpPr>
            <p:nvPr/>
          </p:nvSpPr>
          <p:spPr bwMode="auto">
            <a:xfrm>
              <a:off x="1951" y="739"/>
              <a:ext cx="33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100</a:t>
              </a:r>
            </a:p>
          </p:txBody>
        </p:sp>
        <p:sp>
          <p:nvSpPr>
            <p:cNvPr id="225331" name="Text Box 51"/>
            <p:cNvSpPr txBox="1">
              <a:spLocks noChangeArrowheads="1"/>
            </p:cNvSpPr>
            <p:nvPr/>
          </p:nvSpPr>
          <p:spPr bwMode="auto">
            <a:xfrm>
              <a:off x="2575" y="720"/>
              <a:ext cx="33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200</a:t>
              </a:r>
            </a:p>
          </p:txBody>
        </p:sp>
        <p:sp>
          <p:nvSpPr>
            <p:cNvPr id="225332" name="Text Box 52"/>
            <p:cNvSpPr txBox="1">
              <a:spLocks noChangeArrowheads="1"/>
            </p:cNvSpPr>
            <p:nvPr/>
          </p:nvSpPr>
          <p:spPr bwMode="auto">
            <a:xfrm>
              <a:off x="2719" y="979"/>
              <a:ext cx="33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500</a:t>
              </a:r>
            </a:p>
          </p:txBody>
        </p:sp>
        <p:sp>
          <p:nvSpPr>
            <p:cNvPr id="225333" name="Text Box 53"/>
            <p:cNvSpPr txBox="1">
              <a:spLocks noChangeArrowheads="1"/>
            </p:cNvSpPr>
            <p:nvPr/>
          </p:nvSpPr>
          <p:spPr bwMode="auto">
            <a:xfrm>
              <a:off x="2623" y="1296"/>
              <a:ext cx="331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1000</a:t>
              </a:r>
            </a:p>
          </p:txBody>
        </p:sp>
        <p:sp>
          <p:nvSpPr>
            <p:cNvPr id="225334" name="Text Box 54"/>
            <p:cNvSpPr txBox="1">
              <a:spLocks noChangeArrowheads="1"/>
            </p:cNvSpPr>
            <p:nvPr/>
          </p:nvSpPr>
          <p:spPr bwMode="auto">
            <a:xfrm>
              <a:off x="1807" y="1008"/>
              <a:ext cx="33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50</a:t>
              </a:r>
            </a:p>
          </p:txBody>
        </p:sp>
        <p:sp>
          <p:nvSpPr>
            <p:cNvPr id="225335" name="Text Box 55"/>
            <p:cNvSpPr txBox="1">
              <a:spLocks noChangeArrowheads="1"/>
            </p:cNvSpPr>
            <p:nvPr/>
          </p:nvSpPr>
          <p:spPr bwMode="auto">
            <a:xfrm>
              <a:off x="1903" y="1315"/>
              <a:ext cx="33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10</a:t>
              </a:r>
            </a:p>
          </p:txBody>
        </p:sp>
        <p:sp>
          <p:nvSpPr>
            <p:cNvPr id="225336" name="Text Box 56"/>
            <p:cNvSpPr txBox="1">
              <a:spLocks noChangeArrowheads="1"/>
            </p:cNvSpPr>
            <p:nvPr/>
          </p:nvSpPr>
          <p:spPr bwMode="auto">
            <a:xfrm>
              <a:off x="3199" y="2755"/>
              <a:ext cx="33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1.6</a:t>
              </a:r>
            </a:p>
          </p:txBody>
        </p:sp>
        <p:sp>
          <p:nvSpPr>
            <p:cNvPr id="225337" name="Text Box 57"/>
            <p:cNvSpPr txBox="1">
              <a:spLocks noChangeArrowheads="1"/>
            </p:cNvSpPr>
            <p:nvPr/>
          </p:nvSpPr>
          <p:spPr bwMode="auto">
            <a:xfrm>
              <a:off x="3160" y="1296"/>
              <a:ext cx="1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0</a:t>
              </a:r>
            </a:p>
          </p:txBody>
        </p:sp>
        <p:sp>
          <p:nvSpPr>
            <p:cNvPr id="225338" name="Text Box 58"/>
            <p:cNvSpPr txBox="1">
              <a:spLocks noChangeArrowheads="1"/>
            </p:cNvSpPr>
            <p:nvPr/>
          </p:nvSpPr>
          <p:spPr bwMode="auto">
            <a:xfrm>
              <a:off x="2998" y="1027"/>
              <a:ext cx="323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20</a:t>
              </a:r>
            </a:p>
          </p:txBody>
        </p:sp>
        <p:sp>
          <p:nvSpPr>
            <p:cNvPr id="225339" name="Text Box 59"/>
            <p:cNvSpPr txBox="1">
              <a:spLocks noChangeArrowheads="1"/>
            </p:cNvSpPr>
            <p:nvPr/>
          </p:nvSpPr>
          <p:spPr bwMode="auto">
            <a:xfrm>
              <a:off x="3094" y="739"/>
              <a:ext cx="323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40</a:t>
              </a:r>
            </a:p>
          </p:txBody>
        </p:sp>
        <p:sp>
          <p:nvSpPr>
            <p:cNvPr id="225340" name="Text Box 60"/>
            <p:cNvSpPr txBox="1">
              <a:spLocks noChangeArrowheads="1"/>
            </p:cNvSpPr>
            <p:nvPr/>
          </p:nvSpPr>
          <p:spPr bwMode="auto">
            <a:xfrm>
              <a:off x="3727" y="768"/>
              <a:ext cx="33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60</a:t>
              </a:r>
            </a:p>
          </p:txBody>
        </p:sp>
        <p:sp>
          <p:nvSpPr>
            <p:cNvPr id="225341" name="Text Box 61"/>
            <p:cNvSpPr txBox="1">
              <a:spLocks noChangeArrowheads="1"/>
            </p:cNvSpPr>
            <p:nvPr/>
          </p:nvSpPr>
          <p:spPr bwMode="auto">
            <a:xfrm>
              <a:off x="3871" y="1008"/>
              <a:ext cx="33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80</a:t>
              </a:r>
            </a:p>
          </p:txBody>
        </p:sp>
        <p:sp>
          <p:nvSpPr>
            <p:cNvPr id="225342" name="Text Box 62"/>
            <p:cNvSpPr txBox="1">
              <a:spLocks noChangeArrowheads="1"/>
            </p:cNvSpPr>
            <p:nvPr/>
          </p:nvSpPr>
          <p:spPr bwMode="auto">
            <a:xfrm>
              <a:off x="3775" y="1248"/>
              <a:ext cx="33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100</a:t>
              </a:r>
            </a:p>
          </p:txBody>
        </p:sp>
        <p:sp>
          <p:nvSpPr>
            <p:cNvPr id="225343" name="Text Box 63"/>
            <p:cNvSpPr txBox="1">
              <a:spLocks noChangeArrowheads="1"/>
            </p:cNvSpPr>
            <p:nvPr/>
          </p:nvSpPr>
          <p:spPr bwMode="auto">
            <a:xfrm>
              <a:off x="3151" y="2448"/>
              <a:ext cx="33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6</a:t>
              </a:r>
            </a:p>
          </p:txBody>
        </p:sp>
        <p:sp>
          <p:nvSpPr>
            <p:cNvPr id="225344" name="Text Box 64"/>
            <p:cNvSpPr txBox="1">
              <a:spLocks noChangeArrowheads="1"/>
            </p:cNvSpPr>
            <p:nvPr/>
          </p:nvSpPr>
          <p:spPr bwMode="auto">
            <a:xfrm>
              <a:off x="3247" y="2160"/>
              <a:ext cx="33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24</a:t>
              </a:r>
            </a:p>
          </p:txBody>
        </p:sp>
        <p:sp>
          <p:nvSpPr>
            <p:cNvPr id="225345" name="Text Box 65"/>
            <p:cNvSpPr txBox="1">
              <a:spLocks noChangeArrowheads="1"/>
            </p:cNvSpPr>
            <p:nvPr/>
          </p:nvSpPr>
          <p:spPr bwMode="auto">
            <a:xfrm>
              <a:off x="3919" y="2160"/>
              <a:ext cx="33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45</a:t>
              </a:r>
            </a:p>
          </p:txBody>
        </p:sp>
        <p:sp>
          <p:nvSpPr>
            <p:cNvPr id="225346" name="Text Box 66"/>
            <p:cNvSpPr txBox="1">
              <a:spLocks noChangeArrowheads="1"/>
            </p:cNvSpPr>
            <p:nvPr/>
          </p:nvSpPr>
          <p:spPr bwMode="auto">
            <a:xfrm>
              <a:off x="4063" y="2448"/>
              <a:ext cx="33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90</a:t>
              </a:r>
            </a:p>
          </p:txBody>
        </p:sp>
        <p:sp>
          <p:nvSpPr>
            <p:cNvPr id="225347" name="Text Box 67"/>
            <p:cNvSpPr txBox="1">
              <a:spLocks noChangeArrowheads="1"/>
            </p:cNvSpPr>
            <p:nvPr/>
          </p:nvSpPr>
          <p:spPr bwMode="auto">
            <a:xfrm>
              <a:off x="3959" y="2736"/>
              <a:ext cx="495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180</a:t>
              </a:r>
            </a:p>
          </p:txBody>
        </p:sp>
        <p:sp>
          <p:nvSpPr>
            <p:cNvPr id="225348" name="Line 68"/>
            <p:cNvSpPr>
              <a:spLocks noChangeShapeType="1"/>
            </p:cNvSpPr>
            <p:nvPr/>
          </p:nvSpPr>
          <p:spPr bwMode="auto">
            <a:xfrm rot="8520000" flipH="1" flipV="1">
              <a:off x="851" y="2654"/>
              <a:ext cx="176" cy="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25349" name="Object 69"/>
            <p:cNvGraphicFramePr>
              <a:graphicFrameLocks noChangeAspect="1"/>
            </p:cNvGraphicFramePr>
            <p:nvPr/>
          </p:nvGraphicFramePr>
          <p:xfrm>
            <a:off x="933" y="863"/>
            <a:ext cx="527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742" name="Image" r:id="rId9" imgW="363959" imgH="379445" progId="">
                    <p:embed/>
                  </p:oleObj>
                </mc:Choice>
                <mc:Fallback>
                  <p:oleObj name="Image" r:id="rId9" imgW="363959" imgH="379445" progId="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3" y="863"/>
                          <a:ext cx="527" cy="4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350" name="Line 70"/>
            <p:cNvSpPr>
              <a:spLocks noChangeShapeType="1"/>
            </p:cNvSpPr>
            <p:nvPr/>
          </p:nvSpPr>
          <p:spPr bwMode="auto">
            <a:xfrm flipH="1" flipV="1">
              <a:off x="955" y="864"/>
              <a:ext cx="112" cy="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51" name="Line 71"/>
            <p:cNvSpPr>
              <a:spLocks noChangeShapeType="1"/>
            </p:cNvSpPr>
            <p:nvPr/>
          </p:nvSpPr>
          <p:spPr bwMode="auto">
            <a:xfrm flipH="1" flipV="1">
              <a:off x="1387" y="1248"/>
              <a:ext cx="112" cy="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52" name="Line 72"/>
            <p:cNvSpPr>
              <a:spLocks noChangeShapeType="1"/>
            </p:cNvSpPr>
            <p:nvPr/>
          </p:nvSpPr>
          <p:spPr bwMode="auto">
            <a:xfrm rot="5400000" flipH="1" flipV="1">
              <a:off x="1357" y="869"/>
              <a:ext cx="96" cy="8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53" name="Line 73"/>
            <p:cNvSpPr>
              <a:spLocks noChangeShapeType="1"/>
            </p:cNvSpPr>
            <p:nvPr/>
          </p:nvSpPr>
          <p:spPr bwMode="auto">
            <a:xfrm rot="5400000" flipH="1" flipV="1">
              <a:off x="973" y="1301"/>
              <a:ext cx="96" cy="8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54" name="Line 74"/>
            <p:cNvSpPr>
              <a:spLocks noChangeShapeType="1"/>
            </p:cNvSpPr>
            <p:nvPr/>
          </p:nvSpPr>
          <p:spPr bwMode="auto">
            <a:xfrm rot="3120000" flipH="1" flipV="1">
              <a:off x="1157" y="777"/>
              <a:ext cx="96" cy="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55" name="Line 75"/>
            <p:cNvSpPr>
              <a:spLocks noChangeShapeType="1"/>
            </p:cNvSpPr>
            <p:nvPr/>
          </p:nvSpPr>
          <p:spPr bwMode="auto">
            <a:xfrm rot="8520000" flipH="1" flipV="1">
              <a:off x="1429" y="1053"/>
              <a:ext cx="109" cy="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56" name="Line 76"/>
            <p:cNvSpPr>
              <a:spLocks noChangeShapeType="1"/>
            </p:cNvSpPr>
            <p:nvPr/>
          </p:nvSpPr>
          <p:spPr bwMode="auto">
            <a:xfrm rot="8520000" flipH="1" flipV="1">
              <a:off x="853" y="1053"/>
              <a:ext cx="109" cy="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57" name="Line 77"/>
            <p:cNvSpPr>
              <a:spLocks noChangeShapeType="1"/>
            </p:cNvSpPr>
            <p:nvPr/>
          </p:nvSpPr>
          <p:spPr bwMode="auto">
            <a:xfrm rot="8520000" flipH="1" flipV="1">
              <a:off x="852" y="1214"/>
              <a:ext cx="176" cy="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58" name="Text Box 78"/>
            <p:cNvSpPr txBox="1">
              <a:spLocks noChangeArrowheads="1"/>
            </p:cNvSpPr>
            <p:nvPr/>
          </p:nvSpPr>
          <p:spPr bwMode="auto">
            <a:xfrm>
              <a:off x="856" y="2784"/>
              <a:ext cx="1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5</a:t>
              </a:r>
            </a:p>
          </p:txBody>
        </p:sp>
        <p:sp>
          <p:nvSpPr>
            <p:cNvPr id="225359" name="Text Box 79"/>
            <p:cNvSpPr txBox="1">
              <a:spLocks noChangeArrowheads="1"/>
            </p:cNvSpPr>
            <p:nvPr/>
          </p:nvSpPr>
          <p:spPr bwMode="auto">
            <a:xfrm>
              <a:off x="646" y="2640"/>
              <a:ext cx="323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10</a:t>
              </a:r>
            </a:p>
          </p:txBody>
        </p:sp>
        <p:sp>
          <p:nvSpPr>
            <p:cNvPr id="225360" name="Text Box 80"/>
            <p:cNvSpPr txBox="1">
              <a:spLocks noChangeArrowheads="1"/>
            </p:cNvSpPr>
            <p:nvPr/>
          </p:nvSpPr>
          <p:spPr bwMode="auto">
            <a:xfrm>
              <a:off x="655" y="2448"/>
              <a:ext cx="33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15</a:t>
              </a:r>
            </a:p>
          </p:txBody>
        </p:sp>
        <p:sp>
          <p:nvSpPr>
            <p:cNvPr id="225361" name="Text Box 81"/>
            <p:cNvSpPr txBox="1">
              <a:spLocks noChangeArrowheads="1"/>
            </p:cNvSpPr>
            <p:nvPr/>
          </p:nvSpPr>
          <p:spPr bwMode="auto">
            <a:xfrm>
              <a:off x="742" y="2208"/>
              <a:ext cx="323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20</a:t>
              </a:r>
            </a:p>
          </p:txBody>
        </p:sp>
        <p:sp>
          <p:nvSpPr>
            <p:cNvPr id="225362" name="Text Box 82"/>
            <p:cNvSpPr txBox="1">
              <a:spLocks noChangeArrowheads="1"/>
            </p:cNvSpPr>
            <p:nvPr/>
          </p:nvSpPr>
          <p:spPr bwMode="auto">
            <a:xfrm>
              <a:off x="1087" y="2064"/>
              <a:ext cx="33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25</a:t>
              </a:r>
            </a:p>
          </p:txBody>
        </p:sp>
        <p:sp>
          <p:nvSpPr>
            <p:cNvPr id="225363" name="Text Box 83"/>
            <p:cNvSpPr txBox="1">
              <a:spLocks noChangeArrowheads="1"/>
            </p:cNvSpPr>
            <p:nvPr/>
          </p:nvSpPr>
          <p:spPr bwMode="auto">
            <a:xfrm>
              <a:off x="1375" y="2208"/>
              <a:ext cx="33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30</a:t>
              </a:r>
            </a:p>
          </p:txBody>
        </p:sp>
        <p:sp>
          <p:nvSpPr>
            <p:cNvPr id="225364" name="Text Box 84"/>
            <p:cNvSpPr txBox="1">
              <a:spLocks noChangeArrowheads="1"/>
            </p:cNvSpPr>
            <p:nvPr/>
          </p:nvSpPr>
          <p:spPr bwMode="auto">
            <a:xfrm>
              <a:off x="1519" y="2448"/>
              <a:ext cx="33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35</a:t>
              </a:r>
            </a:p>
          </p:txBody>
        </p:sp>
        <p:sp>
          <p:nvSpPr>
            <p:cNvPr id="225365" name="Text Box 85"/>
            <p:cNvSpPr txBox="1">
              <a:spLocks noChangeArrowheads="1"/>
            </p:cNvSpPr>
            <p:nvPr/>
          </p:nvSpPr>
          <p:spPr bwMode="auto">
            <a:xfrm>
              <a:off x="1414" y="2688"/>
              <a:ext cx="323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40</a:t>
              </a:r>
            </a:p>
          </p:txBody>
        </p:sp>
        <p:sp>
          <p:nvSpPr>
            <p:cNvPr id="225366" name="Text Box 86"/>
            <p:cNvSpPr txBox="1">
              <a:spLocks noChangeArrowheads="1"/>
            </p:cNvSpPr>
            <p:nvPr/>
          </p:nvSpPr>
          <p:spPr bwMode="auto">
            <a:xfrm>
              <a:off x="712" y="1200"/>
              <a:ext cx="1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5</a:t>
              </a:r>
            </a:p>
          </p:txBody>
        </p:sp>
        <p:sp>
          <p:nvSpPr>
            <p:cNvPr id="225367" name="Text Box 87"/>
            <p:cNvSpPr txBox="1">
              <a:spLocks noChangeArrowheads="1"/>
            </p:cNvSpPr>
            <p:nvPr/>
          </p:nvSpPr>
          <p:spPr bwMode="auto">
            <a:xfrm>
              <a:off x="742" y="739"/>
              <a:ext cx="323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15</a:t>
              </a:r>
            </a:p>
          </p:txBody>
        </p:sp>
        <p:sp>
          <p:nvSpPr>
            <p:cNvPr id="225368" name="Text Box 88"/>
            <p:cNvSpPr txBox="1">
              <a:spLocks noChangeArrowheads="1"/>
            </p:cNvSpPr>
            <p:nvPr/>
          </p:nvSpPr>
          <p:spPr bwMode="auto">
            <a:xfrm>
              <a:off x="1078" y="624"/>
              <a:ext cx="323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20</a:t>
              </a:r>
            </a:p>
          </p:txBody>
        </p:sp>
        <p:sp>
          <p:nvSpPr>
            <p:cNvPr id="225369" name="Text Box 89"/>
            <p:cNvSpPr txBox="1">
              <a:spLocks noChangeArrowheads="1"/>
            </p:cNvSpPr>
            <p:nvPr/>
          </p:nvSpPr>
          <p:spPr bwMode="auto">
            <a:xfrm>
              <a:off x="1366" y="720"/>
              <a:ext cx="323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25</a:t>
              </a:r>
            </a:p>
          </p:txBody>
        </p:sp>
        <p:sp>
          <p:nvSpPr>
            <p:cNvPr id="225370" name="Text Box 90"/>
            <p:cNvSpPr txBox="1">
              <a:spLocks noChangeArrowheads="1"/>
            </p:cNvSpPr>
            <p:nvPr/>
          </p:nvSpPr>
          <p:spPr bwMode="auto">
            <a:xfrm>
              <a:off x="1414" y="1267"/>
              <a:ext cx="323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35</a:t>
              </a:r>
            </a:p>
          </p:txBody>
        </p:sp>
        <p:sp>
          <p:nvSpPr>
            <p:cNvPr id="225371" name="Text Box 91"/>
            <p:cNvSpPr txBox="1">
              <a:spLocks noChangeArrowheads="1"/>
            </p:cNvSpPr>
            <p:nvPr/>
          </p:nvSpPr>
          <p:spPr bwMode="auto">
            <a:xfrm>
              <a:off x="4416" y="1593"/>
              <a:ext cx="93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Arial" charset="0"/>
                </a:rPr>
                <a:t>contrast</a:t>
              </a:r>
            </a:p>
          </p:txBody>
        </p:sp>
        <p:graphicFrame>
          <p:nvGraphicFramePr>
            <p:cNvPr id="225372" name="Object 92"/>
            <p:cNvGraphicFramePr>
              <a:graphicFrameLocks noChangeAspect="1"/>
            </p:cNvGraphicFramePr>
            <p:nvPr/>
          </p:nvGraphicFramePr>
          <p:xfrm>
            <a:off x="4532" y="872"/>
            <a:ext cx="527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743" name="Image" r:id="rId10" imgW="363959" imgH="379445" progId="">
                    <p:embed/>
                  </p:oleObj>
                </mc:Choice>
                <mc:Fallback>
                  <p:oleObj name="Image" r:id="rId10" imgW="363959" imgH="379445" progId="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32" y="872"/>
                          <a:ext cx="527" cy="4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373" name="Line 93"/>
            <p:cNvSpPr>
              <a:spLocks noChangeShapeType="1"/>
            </p:cNvSpPr>
            <p:nvPr/>
          </p:nvSpPr>
          <p:spPr bwMode="auto">
            <a:xfrm flipH="1" flipV="1">
              <a:off x="4554" y="873"/>
              <a:ext cx="112" cy="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74" name="Line 94"/>
            <p:cNvSpPr>
              <a:spLocks noChangeShapeType="1"/>
            </p:cNvSpPr>
            <p:nvPr/>
          </p:nvSpPr>
          <p:spPr bwMode="auto">
            <a:xfrm flipH="1" flipV="1">
              <a:off x="4986" y="1257"/>
              <a:ext cx="112" cy="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75" name="Line 95"/>
            <p:cNvSpPr>
              <a:spLocks noChangeShapeType="1"/>
            </p:cNvSpPr>
            <p:nvPr/>
          </p:nvSpPr>
          <p:spPr bwMode="auto">
            <a:xfrm rot="5400000" flipH="1" flipV="1">
              <a:off x="4956" y="878"/>
              <a:ext cx="96" cy="8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76" name="Line 96"/>
            <p:cNvSpPr>
              <a:spLocks noChangeShapeType="1"/>
            </p:cNvSpPr>
            <p:nvPr/>
          </p:nvSpPr>
          <p:spPr bwMode="auto">
            <a:xfrm rot="5400000" flipH="1" flipV="1">
              <a:off x="4551" y="1310"/>
              <a:ext cx="96" cy="8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77" name="Line 97"/>
            <p:cNvSpPr>
              <a:spLocks noChangeShapeType="1"/>
            </p:cNvSpPr>
            <p:nvPr/>
          </p:nvSpPr>
          <p:spPr bwMode="auto">
            <a:xfrm rot="8520000" flipH="1" flipV="1">
              <a:off x="5028" y="1062"/>
              <a:ext cx="109" cy="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78" name="Line 98"/>
            <p:cNvSpPr>
              <a:spLocks noChangeShapeType="1"/>
            </p:cNvSpPr>
            <p:nvPr/>
          </p:nvSpPr>
          <p:spPr bwMode="auto">
            <a:xfrm rot="8520000" flipH="1" flipV="1">
              <a:off x="4452" y="1083"/>
              <a:ext cx="109" cy="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79" name="Text Box 99"/>
            <p:cNvSpPr txBox="1">
              <a:spLocks noChangeArrowheads="1"/>
            </p:cNvSpPr>
            <p:nvPr/>
          </p:nvSpPr>
          <p:spPr bwMode="auto">
            <a:xfrm>
              <a:off x="4408" y="1305"/>
              <a:ext cx="1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0</a:t>
              </a:r>
            </a:p>
          </p:txBody>
        </p:sp>
        <p:sp>
          <p:nvSpPr>
            <p:cNvPr id="225380" name="Text Box 100"/>
            <p:cNvSpPr txBox="1">
              <a:spLocks noChangeArrowheads="1"/>
            </p:cNvSpPr>
            <p:nvPr/>
          </p:nvSpPr>
          <p:spPr bwMode="auto">
            <a:xfrm>
              <a:off x="4246" y="1036"/>
              <a:ext cx="323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20</a:t>
              </a:r>
            </a:p>
          </p:txBody>
        </p:sp>
        <p:sp>
          <p:nvSpPr>
            <p:cNvPr id="225381" name="Text Box 101"/>
            <p:cNvSpPr txBox="1">
              <a:spLocks noChangeArrowheads="1"/>
            </p:cNvSpPr>
            <p:nvPr/>
          </p:nvSpPr>
          <p:spPr bwMode="auto">
            <a:xfrm>
              <a:off x="4342" y="748"/>
              <a:ext cx="323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40</a:t>
              </a:r>
            </a:p>
          </p:txBody>
        </p:sp>
        <p:sp>
          <p:nvSpPr>
            <p:cNvPr id="225382" name="Text Box 102"/>
            <p:cNvSpPr txBox="1">
              <a:spLocks noChangeArrowheads="1"/>
            </p:cNvSpPr>
            <p:nvPr/>
          </p:nvSpPr>
          <p:spPr bwMode="auto">
            <a:xfrm>
              <a:off x="4975" y="777"/>
              <a:ext cx="33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60</a:t>
              </a:r>
            </a:p>
          </p:txBody>
        </p:sp>
        <p:sp>
          <p:nvSpPr>
            <p:cNvPr id="225383" name="Text Box 103"/>
            <p:cNvSpPr txBox="1">
              <a:spLocks noChangeArrowheads="1"/>
            </p:cNvSpPr>
            <p:nvPr/>
          </p:nvSpPr>
          <p:spPr bwMode="auto">
            <a:xfrm>
              <a:off x="5119" y="1017"/>
              <a:ext cx="33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80</a:t>
              </a:r>
            </a:p>
          </p:txBody>
        </p:sp>
        <p:sp>
          <p:nvSpPr>
            <p:cNvPr id="225384" name="Text Box 104"/>
            <p:cNvSpPr txBox="1">
              <a:spLocks noChangeArrowheads="1"/>
            </p:cNvSpPr>
            <p:nvPr/>
          </p:nvSpPr>
          <p:spPr bwMode="auto">
            <a:xfrm>
              <a:off x="5023" y="1257"/>
              <a:ext cx="33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Arial" charset="0"/>
                </a:rPr>
                <a:t>100</a:t>
              </a:r>
            </a:p>
          </p:txBody>
        </p:sp>
        <p:sp>
          <p:nvSpPr>
            <p:cNvPr id="225385" name="Line 105"/>
            <p:cNvSpPr>
              <a:spLocks noChangeShapeType="1"/>
            </p:cNvSpPr>
            <p:nvPr/>
          </p:nvSpPr>
          <p:spPr bwMode="auto">
            <a:xfrm rot="8520000" flipH="1" flipV="1">
              <a:off x="2052" y="2541"/>
              <a:ext cx="109" cy="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86" name="Line 106"/>
            <p:cNvSpPr>
              <a:spLocks noChangeShapeType="1"/>
            </p:cNvSpPr>
            <p:nvPr/>
          </p:nvSpPr>
          <p:spPr bwMode="auto">
            <a:xfrm rot="8520000" flipH="1" flipV="1">
              <a:off x="2628" y="2493"/>
              <a:ext cx="109" cy="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87" name="Text Box 107"/>
            <p:cNvSpPr txBox="1">
              <a:spLocks noChangeArrowheads="1"/>
            </p:cNvSpPr>
            <p:nvPr/>
          </p:nvSpPr>
          <p:spPr bwMode="auto">
            <a:xfrm>
              <a:off x="1807" y="2496"/>
              <a:ext cx="33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000">
                  <a:latin typeface="Arial" charset="0"/>
                </a:rPr>
                <a:t>100</a:t>
              </a:r>
            </a:p>
          </p:txBody>
        </p:sp>
        <p:sp>
          <p:nvSpPr>
            <p:cNvPr id="225388" name="Rectangle 108"/>
            <p:cNvSpPr>
              <a:spLocks noChangeArrowheads="1"/>
            </p:cNvSpPr>
            <p:nvPr/>
          </p:nvSpPr>
          <p:spPr bwMode="auto">
            <a:xfrm>
              <a:off x="2612" y="2688"/>
              <a:ext cx="55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lang="en-US" sz="1000">
                  <a:latin typeface="Arial" charset="0"/>
                </a:rPr>
                <a:t>1,000,000</a:t>
              </a:r>
            </a:p>
          </p:txBody>
        </p:sp>
        <p:sp>
          <p:nvSpPr>
            <p:cNvPr id="225389" name="Rectangle 109"/>
            <p:cNvSpPr>
              <a:spLocks noChangeArrowheads="1"/>
            </p:cNvSpPr>
            <p:nvPr/>
          </p:nvSpPr>
          <p:spPr bwMode="auto">
            <a:xfrm>
              <a:off x="1948" y="2160"/>
              <a:ext cx="356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000">
                  <a:latin typeface="Arial" charset="0"/>
                </a:rPr>
                <a:t>1,000</a:t>
              </a:r>
            </a:p>
          </p:txBody>
        </p:sp>
        <p:sp>
          <p:nvSpPr>
            <p:cNvPr id="225390" name="Rectangle 110"/>
            <p:cNvSpPr>
              <a:spLocks noChangeArrowheads="1"/>
            </p:cNvSpPr>
            <p:nvPr/>
          </p:nvSpPr>
          <p:spPr bwMode="auto">
            <a:xfrm>
              <a:off x="2525" y="2160"/>
              <a:ext cx="406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000">
                  <a:latin typeface="Arial" charset="0"/>
                </a:rPr>
                <a:t>10,000</a:t>
              </a:r>
            </a:p>
          </p:txBody>
        </p:sp>
        <p:sp>
          <p:nvSpPr>
            <p:cNvPr id="225391" name="Rectangle 111"/>
            <p:cNvSpPr>
              <a:spLocks noChangeArrowheads="1"/>
            </p:cNvSpPr>
            <p:nvPr/>
          </p:nvSpPr>
          <p:spPr bwMode="auto">
            <a:xfrm>
              <a:off x="2708" y="2448"/>
              <a:ext cx="55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lang="en-US" sz="1000">
                  <a:latin typeface="Arial" charset="0"/>
                </a:rPr>
                <a:t>100,000</a:t>
              </a:r>
            </a:p>
          </p:txBody>
        </p:sp>
        <p:sp>
          <p:nvSpPr>
            <p:cNvPr id="225392" name="Line 112"/>
            <p:cNvSpPr>
              <a:spLocks noChangeShapeType="1"/>
            </p:cNvSpPr>
            <p:nvPr/>
          </p:nvSpPr>
          <p:spPr bwMode="auto">
            <a:xfrm flipH="1" flipV="1">
              <a:off x="2154" y="864"/>
              <a:ext cx="112" cy="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93" name="Line 113"/>
            <p:cNvSpPr>
              <a:spLocks noChangeShapeType="1"/>
            </p:cNvSpPr>
            <p:nvPr/>
          </p:nvSpPr>
          <p:spPr bwMode="auto">
            <a:xfrm rot="5400000" flipH="1" flipV="1">
              <a:off x="2151" y="1301"/>
              <a:ext cx="96" cy="8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94" name="Line 114"/>
            <p:cNvSpPr>
              <a:spLocks noChangeShapeType="1"/>
            </p:cNvSpPr>
            <p:nvPr/>
          </p:nvSpPr>
          <p:spPr bwMode="auto">
            <a:xfrm rot="8520000" flipH="1" flipV="1">
              <a:off x="2052" y="1074"/>
              <a:ext cx="109" cy="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95" name="Line 115"/>
            <p:cNvSpPr>
              <a:spLocks noChangeShapeType="1"/>
            </p:cNvSpPr>
            <p:nvPr/>
          </p:nvSpPr>
          <p:spPr bwMode="auto">
            <a:xfrm flipH="1" flipV="1">
              <a:off x="2613" y="1248"/>
              <a:ext cx="112" cy="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96" name="Line 116"/>
            <p:cNvSpPr>
              <a:spLocks noChangeShapeType="1"/>
            </p:cNvSpPr>
            <p:nvPr/>
          </p:nvSpPr>
          <p:spPr bwMode="auto">
            <a:xfrm rot="5400000" flipH="1" flipV="1">
              <a:off x="2583" y="869"/>
              <a:ext cx="96" cy="8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97" name="Line 117"/>
            <p:cNvSpPr>
              <a:spLocks noChangeShapeType="1"/>
            </p:cNvSpPr>
            <p:nvPr/>
          </p:nvSpPr>
          <p:spPr bwMode="auto">
            <a:xfrm rot="8520000" flipH="1" flipV="1">
              <a:off x="2655" y="1053"/>
              <a:ext cx="109" cy="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398" name="Text Box 118"/>
            <p:cNvSpPr txBox="1">
              <a:spLocks noChangeArrowheads="1"/>
            </p:cNvSpPr>
            <p:nvPr/>
          </p:nvSpPr>
          <p:spPr bwMode="auto">
            <a:xfrm>
              <a:off x="3864" y="2928"/>
              <a:ext cx="6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endParaRPr lang="en-US" sz="1800">
                <a:latin typeface="Arial" charset="0"/>
              </a:endParaRPr>
            </a:p>
          </p:txBody>
        </p:sp>
        <p:sp>
          <p:nvSpPr>
            <p:cNvPr id="225399" name="Oval 119"/>
            <p:cNvSpPr>
              <a:spLocks noChangeArrowheads="1"/>
            </p:cNvSpPr>
            <p:nvPr/>
          </p:nvSpPr>
          <p:spPr bwMode="auto">
            <a:xfrm>
              <a:off x="4344" y="3360"/>
              <a:ext cx="131" cy="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40757</TotalTime>
  <Words>1977</Words>
  <Application>Microsoft Office PowerPoint</Application>
  <PresentationFormat>On-screen Show (4:3)</PresentationFormat>
  <Paragraphs>367</Paragraphs>
  <Slides>37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</vt:lpstr>
      <vt:lpstr>Arial Black</vt:lpstr>
      <vt:lpstr>Calibri</vt:lpstr>
      <vt:lpstr>Comic Sans MS</vt:lpstr>
      <vt:lpstr>Monotype Sorts</vt:lpstr>
      <vt:lpstr>Simplified Arabic Fixed</vt:lpstr>
      <vt:lpstr>Tahoma</vt:lpstr>
      <vt:lpstr>Times New Roman</vt:lpstr>
      <vt:lpstr>Wingdings</vt:lpstr>
      <vt:lpstr>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Imaging modes </vt:lpstr>
      <vt:lpstr>Parameters Determining Resolution</vt:lpstr>
      <vt:lpstr>Currents in an SEM (W-filament)</vt:lpstr>
      <vt:lpstr>Electron sources/guns: options</vt:lpstr>
      <vt:lpstr>WHEN DO WE NEED WHICH KIND OF SEM?</vt:lpstr>
      <vt:lpstr>Tungsten Hairpin Filaments</vt:lpstr>
      <vt:lpstr>Cold Field Emitters (FEG)</vt:lpstr>
      <vt:lpstr>Flashing: required of cold-FEGs, not Schottky thermal field emitters</vt:lpstr>
      <vt:lpstr>Cold FEG Gun behavior</vt:lpstr>
      <vt:lpstr>Schottky Emitters</vt:lpstr>
      <vt:lpstr>The Schottky Emitter</vt:lpstr>
      <vt:lpstr>Schottky Performance</vt:lpstr>
      <vt:lpstr>Nano tips - atomic sized FEG</vt:lpstr>
      <vt:lpstr>Regular and Nano Tips </vt:lpstr>
      <vt:lpstr>(1) Source Size</vt:lpstr>
      <vt:lpstr>Brightness</vt:lpstr>
      <vt:lpstr>(2) Source Brightness</vt:lpstr>
      <vt:lpstr>Conservation of brightness</vt:lpstr>
      <vt:lpstr>Emitter brightness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MKAR</dc:creator>
  <cp:lastModifiedBy>HP</cp:lastModifiedBy>
  <cp:revision>389</cp:revision>
  <dcterms:created xsi:type="dcterms:W3CDTF">2011-08-17T16:32:08Z</dcterms:created>
  <dcterms:modified xsi:type="dcterms:W3CDTF">2022-11-17T03:52:41Z</dcterms:modified>
</cp:coreProperties>
</file>